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slideLayouts/slideLayout28.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465" r:id="rId2"/>
    <p:sldId id="407" r:id="rId3"/>
    <p:sldId id="467" r:id="rId4"/>
    <p:sldId id="396" r:id="rId5"/>
    <p:sldId id="397" r:id="rId6"/>
    <p:sldId id="524" r:id="rId7"/>
    <p:sldId id="508" r:id="rId8"/>
    <p:sldId id="541" r:id="rId9"/>
    <p:sldId id="557" r:id="rId10"/>
    <p:sldId id="542" r:id="rId11"/>
    <p:sldId id="514" r:id="rId12"/>
    <p:sldId id="543" r:id="rId13"/>
    <p:sldId id="540" r:id="rId14"/>
    <p:sldId id="520" r:id="rId15"/>
    <p:sldId id="561" r:id="rId16"/>
    <p:sldId id="547" r:id="rId17"/>
    <p:sldId id="558" r:id="rId18"/>
    <p:sldId id="559" r:id="rId19"/>
    <p:sldId id="550" r:id="rId20"/>
    <p:sldId id="544" r:id="rId21"/>
    <p:sldId id="545" r:id="rId22"/>
    <p:sldId id="539" r:id="rId23"/>
    <p:sldId id="549" r:id="rId24"/>
    <p:sldId id="560" r:id="rId25"/>
  </p:sldIdLst>
  <p:sldSz cx="9144000" cy="6858000" type="screen4x3"/>
  <p:notesSz cx="6997700" cy="92837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1">
          <p15:clr>
            <a:srgbClr val="A4A3A4"/>
          </p15:clr>
        </p15:guide>
        <p15:guide id="2" orient="horz" pos="4070">
          <p15:clr>
            <a:srgbClr val="A4A3A4"/>
          </p15:clr>
        </p15:guide>
        <p15:guide id="3" orient="horz" pos="565">
          <p15:clr>
            <a:srgbClr val="A4A3A4"/>
          </p15:clr>
        </p15:guide>
        <p15:guide id="4" orient="horz" pos="903">
          <p15:clr>
            <a:srgbClr val="A4A3A4"/>
          </p15:clr>
        </p15:guide>
        <p15:guide id="5" orient="horz" pos="3811">
          <p15:clr>
            <a:srgbClr val="A4A3A4"/>
          </p15:clr>
        </p15:guide>
        <p15:guide id="6" orient="horz" pos="703">
          <p15:clr>
            <a:srgbClr val="A4A3A4"/>
          </p15:clr>
        </p15:guide>
        <p15:guide id="7" pos="4489">
          <p15:clr>
            <a:srgbClr val="A4A3A4"/>
          </p15:clr>
        </p15:guide>
        <p15:guide id="8" pos="5364">
          <p15:clr>
            <a:srgbClr val="A4A3A4"/>
          </p15:clr>
        </p15:guide>
        <p15:guide id="9" pos="5616">
          <p15:clr>
            <a:srgbClr val="A4A3A4"/>
          </p15:clr>
        </p15:guide>
        <p15:guide id="10" pos="3358">
          <p15:clr>
            <a:srgbClr val="A4A3A4"/>
          </p15:clr>
        </p15:guide>
        <p15:guide id="11" pos="3570">
          <p15:clr>
            <a:srgbClr val="A4A3A4"/>
          </p15:clr>
        </p15:guide>
        <p15:guide id="12" pos="178">
          <p15:clr>
            <a:srgbClr val="A4A3A4"/>
          </p15:clr>
        </p15:guide>
        <p15:guide id="13" orient="horz" pos="1912">
          <p15:clr>
            <a:srgbClr val="A4A3A4"/>
          </p15:clr>
        </p15:guide>
        <p15:guide id="14" orient="horz" pos="4173">
          <p15:clr>
            <a:srgbClr val="A4A3A4"/>
          </p15:clr>
        </p15:guide>
        <p15:guide id="15" orient="horz" pos="165">
          <p15:clr>
            <a:srgbClr val="A4A3A4"/>
          </p15:clr>
        </p15:guide>
        <p15:guide id="16" orient="horz" pos="1506">
          <p15:clr>
            <a:srgbClr val="A4A3A4"/>
          </p15:clr>
        </p15:guide>
        <p15:guide id="17" pos="4971">
          <p15:clr>
            <a:srgbClr val="A4A3A4"/>
          </p15:clr>
        </p15:guide>
        <p15:guide id="18" pos="291">
          <p15:clr>
            <a:srgbClr val="A4A3A4"/>
          </p15:clr>
        </p15:guide>
        <p15:guide id="19" pos="135">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yon, Tracey L" initials="LTL" lastIdx="22" clrIdx="0"/>
  <p:cmAuthor id="1" name="Lisa" initials="LW" lastIdx="3" clrIdx="1"/>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972E"/>
    <a:srgbClr val="8CC6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0" autoAdjust="0"/>
    <p:restoredTop sz="60523" autoAdjust="0"/>
  </p:normalViewPr>
  <p:slideViewPr>
    <p:cSldViewPr snapToGrid="0">
      <p:cViewPr varScale="1">
        <p:scale>
          <a:sx n="67" d="100"/>
          <a:sy n="67" d="100"/>
        </p:scale>
        <p:origin x="354" y="48"/>
      </p:cViewPr>
      <p:guideLst>
        <p:guide orient="horz" pos="1921"/>
        <p:guide orient="horz" pos="4070"/>
        <p:guide orient="horz" pos="565"/>
        <p:guide orient="horz" pos="903"/>
        <p:guide orient="horz" pos="3811"/>
        <p:guide orient="horz" pos="703"/>
        <p:guide pos="4489"/>
        <p:guide pos="5364"/>
        <p:guide pos="5616"/>
        <p:guide pos="3358"/>
        <p:guide pos="3570"/>
        <p:guide pos="178"/>
        <p:guide orient="horz" pos="1912"/>
        <p:guide orient="horz" pos="4173"/>
        <p:guide orient="horz" pos="165"/>
        <p:guide orient="horz" pos="1506"/>
        <p:guide pos="4971"/>
        <p:guide pos="291"/>
        <p:guide pos="135"/>
      </p:guideLst>
    </p:cSldViewPr>
  </p:slideViewPr>
  <p:notesTextViewPr>
    <p:cViewPr>
      <p:scale>
        <a:sx n="3" d="2"/>
        <a:sy n="3" d="2"/>
      </p:scale>
      <p:origin x="0" y="0"/>
    </p:cViewPr>
  </p:notesTextViewPr>
  <p:sorterViewPr>
    <p:cViewPr>
      <p:scale>
        <a:sx n="100" d="100"/>
        <a:sy n="100" d="100"/>
      </p:scale>
      <p:origin x="0" y="-534"/>
    </p:cViewPr>
  </p:sorterViewPr>
  <p:notesViewPr>
    <p:cSldViewPr>
      <p:cViewPr varScale="1">
        <p:scale>
          <a:sx n="83" d="100"/>
          <a:sy n="83" d="100"/>
        </p:scale>
        <p:origin x="966" y="96"/>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dirty="0"/>
          </a:p>
        </p:txBody>
      </p:sp>
      <p:sp>
        <p:nvSpPr>
          <p:cNvPr id="3" name="Date Placeholder 2"/>
          <p:cNvSpPr>
            <a:spLocks noGrp="1"/>
          </p:cNvSpPr>
          <p:nvPr>
            <p:ph type="dt" sz="quarter" idx="1"/>
          </p:nvPr>
        </p:nvSpPr>
        <p:spPr>
          <a:xfrm>
            <a:off x="3963744" y="0"/>
            <a:ext cx="3032337" cy="464185"/>
          </a:xfrm>
          <a:prstGeom prst="rect">
            <a:avLst/>
          </a:prstGeom>
        </p:spPr>
        <p:txBody>
          <a:bodyPr vert="horz" lIns="93031" tIns="46516" rIns="93031" bIns="46516" rtlCol="0"/>
          <a:lstStyle>
            <a:lvl1pPr algn="r">
              <a:defRPr sz="1200"/>
            </a:lvl1pPr>
          </a:lstStyle>
          <a:p>
            <a:fld id="{BA1FF26E-EE3B-4A9F-87A2-F750150D9BF1}" type="datetimeFigureOut">
              <a:rPr lang="en-US" smtClean="0"/>
              <a:t>5/22/2015</a:t>
            </a:fld>
            <a:endParaRPr lang="en-US" dirty="0"/>
          </a:p>
        </p:txBody>
      </p:sp>
      <p:sp>
        <p:nvSpPr>
          <p:cNvPr id="4" name="Footer Placeholder 3"/>
          <p:cNvSpPr>
            <a:spLocks noGrp="1"/>
          </p:cNvSpPr>
          <p:nvPr>
            <p:ph type="ftr" sz="quarter" idx="2"/>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31" tIns="46516" rIns="93031" bIns="46516" rtlCol="0" anchor="b"/>
          <a:lstStyle>
            <a:lvl1pPr algn="r">
              <a:defRPr sz="1200"/>
            </a:lvl1pPr>
          </a:lstStyle>
          <a:p>
            <a:fld id="{CA0B29B2-F200-4C9A-BB13-418D75BC8519}" type="slidenum">
              <a:rPr lang="en-US" smtClean="0"/>
              <a:t>‹#›</a:t>
            </a:fld>
            <a:endParaRPr lang="en-US" dirty="0"/>
          </a:p>
        </p:txBody>
      </p:sp>
    </p:spTree>
    <p:extLst>
      <p:ext uri="{BB962C8B-B14F-4D97-AF65-F5344CB8AC3E}">
        <p14:creationId xmlns:p14="http://schemas.microsoft.com/office/powerpoint/2010/main" val="2010240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4"/>
          </p:nvPr>
        </p:nvSpPr>
        <p:spPr>
          <a:xfrm>
            <a:off x="155504" y="8742151"/>
            <a:ext cx="3032337" cy="464185"/>
          </a:xfrm>
          <a:prstGeom prst="rect">
            <a:avLst/>
          </a:prstGeom>
        </p:spPr>
        <p:txBody>
          <a:bodyPr vert="horz" lIns="93031" tIns="46516" rIns="93031" bIns="46516" rtlCol="0" anchor="b"/>
          <a:lstStyle>
            <a:lvl1pPr algn="l">
              <a:defRPr sz="1200">
                <a:latin typeface="News Gothic Std" pitchFamily="34" charset="0"/>
              </a:defRPr>
            </a:lvl1pPr>
          </a:lstStyle>
          <a:p>
            <a:fld id="{D1B90812-0B77-449E-AACC-F8C52DA348E8}" type="slidenum">
              <a:rPr lang="en-US" smtClean="0"/>
              <a:pPr/>
              <a:t>‹#›</a:t>
            </a:fld>
            <a:endParaRPr lang="en-US" dirty="0" smtClean="0"/>
          </a:p>
        </p:txBody>
      </p:sp>
      <p:sp>
        <p:nvSpPr>
          <p:cNvPr id="8" name="Rectangle 7"/>
          <p:cNvSpPr/>
          <p:nvPr/>
        </p:nvSpPr>
        <p:spPr>
          <a:xfrm>
            <a:off x="0" y="706193"/>
            <a:ext cx="6997700" cy="120688"/>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lIns="93031" tIns="46516" rIns="93031" bIns="46516" rtlCol="0" anchor="ctr"/>
          <a:lstStyle/>
          <a:p>
            <a:pPr algn="ctr"/>
            <a:endParaRPr lang="en-US" dirty="0"/>
          </a:p>
        </p:txBody>
      </p:sp>
      <p:cxnSp>
        <p:nvCxnSpPr>
          <p:cNvPr id="12" name="Straight Connector 11"/>
          <p:cNvCxnSpPr/>
          <p:nvPr/>
        </p:nvCxnSpPr>
        <p:spPr>
          <a:xfrm>
            <a:off x="1297491" y="2923721"/>
            <a:ext cx="0" cy="5586338"/>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Rectangle 4"/>
          <p:cNvSpPr>
            <a:spLocks noGrp="1" noRot="1" noChangeAspect="1" noChangeArrowheads="1" noTextEdit="1"/>
          </p:cNvSpPr>
          <p:nvPr>
            <p:ph type="sldImg" idx="2"/>
          </p:nvPr>
        </p:nvSpPr>
        <p:spPr bwMode="auto">
          <a:xfrm>
            <a:off x="4189413" y="1006475"/>
            <a:ext cx="2371725" cy="177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 name="Rectangle 5"/>
          <p:cNvSpPr>
            <a:spLocks noGrp="1" noChangeArrowheads="1"/>
          </p:cNvSpPr>
          <p:nvPr>
            <p:ph type="body" sz="quarter" idx="3"/>
          </p:nvPr>
        </p:nvSpPr>
        <p:spPr bwMode="auto">
          <a:xfrm>
            <a:off x="1452995" y="2923721"/>
            <a:ext cx="5138126" cy="5586338"/>
          </a:xfrm>
          <a:prstGeom prst="rect">
            <a:avLst/>
          </a:prstGeom>
          <a:noFill/>
          <a:ln w="9525">
            <a:noFill/>
            <a:miter lim="800000"/>
            <a:headEnd/>
            <a:tailEnd/>
          </a:ln>
          <a:effectLst/>
        </p:spPr>
        <p:txBody>
          <a:bodyPr vert="horz" wrap="square" lIns="98337" tIns="49168" rIns="98337" bIns="49168"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903" y="8896879"/>
            <a:ext cx="1436653" cy="235900"/>
          </a:xfrm>
          <a:prstGeom prst="rect">
            <a:avLst/>
          </a:prstGeom>
        </p:spPr>
      </p:pic>
    </p:spTree>
    <p:extLst>
      <p:ext uri="{BB962C8B-B14F-4D97-AF65-F5344CB8AC3E}">
        <p14:creationId xmlns:p14="http://schemas.microsoft.com/office/powerpoint/2010/main" val="1082815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75000"/>
            <a:lumOff val="25000"/>
          </a:schemeClr>
        </a:solidFill>
        <a:latin typeface="News Gothic Std" pitchFamily="34" charset="0"/>
        <a:ea typeface="+mn-ea"/>
        <a:cs typeface="+mn-cs"/>
      </a:defRPr>
    </a:lvl1pPr>
    <a:lvl2pPr marL="457200" algn="l" defTabSz="914400" rtl="0" eaLnBrk="1" latinLnBrk="0" hangingPunct="1">
      <a:defRPr sz="1200" kern="1200">
        <a:solidFill>
          <a:schemeClr val="tx1">
            <a:lumMod val="75000"/>
            <a:lumOff val="25000"/>
          </a:schemeClr>
        </a:solidFill>
        <a:latin typeface="News Gothic Std" pitchFamily="34" charset="0"/>
        <a:ea typeface="+mn-ea"/>
        <a:cs typeface="+mn-cs"/>
      </a:defRPr>
    </a:lvl2pPr>
    <a:lvl3pPr marL="914400" algn="l" defTabSz="914400" rtl="0" eaLnBrk="1" latinLnBrk="0" hangingPunct="1">
      <a:defRPr sz="1200" kern="1200">
        <a:solidFill>
          <a:schemeClr val="tx1">
            <a:lumMod val="75000"/>
            <a:lumOff val="25000"/>
          </a:schemeClr>
        </a:solidFill>
        <a:latin typeface="News Gothic Std" pitchFamily="34" charset="0"/>
        <a:ea typeface="+mn-ea"/>
        <a:cs typeface="+mn-cs"/>
      </a:defRPr>
    </a:lvl3pPr>
    <a:lvl4pPr marL="1371600" algn="l" defTabSz="914400" rtl="0" eaLnBrk="1" latinLnBrk="0" hangingPunct="1">
      <a:defRPr sz="1200" kern="1200">
        <a:solidFill>
          <a:schemeClr val="tx1">
            <a:lumMod val="75000"/>
            <a:lumOff val="25000"/>
          </a:schemeClr>
        </a:solidFill>
        <a:latin typeface="News Gothic Std" pitchFamily="34" charset="0"/>
        <a:ea typeface="+mn-ea"/>
        <a:cs typeface="+mn-cs"/>
      </a:defRPr>
    </a:lvl4pPr>
    <a:lvl5pPr marL="1828800" algn="l" defTabSz="914400" rtl="0" eaLnBrk="1" latinLnBrk="0" hangingPunct="1">
      <a:defRPr sz="1200" kern="1200">
        <a:solidFill>
          <a:schemeClr val="tx1">
            <a:lumMod val="75000"/>
            <a:lumOff val="25000"/>
          </a:schemeClr>
        </a:solidFill>
        <a:latin typeface="News Gothic Std"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image" Target="../media/image12.png"/><Relationship Id="rId4" Type="http://schemas.openxmlformats.org/officeDocument/2006/relationships/image" Target="../media/image13.png"/></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image" Target="../media/image21.png"/><Relationship Id="rId4" Type="http://schemas.openxmlformats.org/officeDocument/2006/relationships/image" Target="../media/image20.png"/></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image" Target="../media/image21.png"/><Relationship Id="rId4" Type="http://schemas.openxmlformats.org/officeDocument/2006/relationships/image" Target="../media/image20.png"/></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image" Target="../media/image21.png"/></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image" Target="../media/image21.png"/></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image" Target="../media/image19.png"/></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11.png"/><Relationship Id="rId4" Type="http://schemas.openxmlformats.org/officeDocument/2006/relationships/image" Target="../media/image17.png"/><Relationship Id="rId9" Type="http://schemas.openxmlformats.org/officeDocument/2006/relationships/image" Target="../media/image22.png"/></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image" Target="../media/image16.png"/></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image" Target="../media/image21.png"/></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image" Target="../media/image16.png"/></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image" Target="../media/image22.png"/></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image" Target="../media/image16.png"/></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image" Target="../media/image17.png"/></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image" Target="../media/image17.png"/></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image" Target="../media/image21.png"/><Relationship Id="rId4" Type="http://schemas.openxmlformats.org/officeDocument/2006/relationships/image" Target="../media/image19.png"/></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6997700" cy="928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031" tIns="46516" rIns="93031" bIns="46516" rtlCol="0" anchor="ctr"/>
          <a:lstStyle/>
          <a:p>
            <a:pPr algn="ctr"/>
            <a:endParaRPr lang="en-US" dirty="0"/>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58"/>
            <a:ext cx="6999210" cy="9276942"/>
          </a:xfrm>
          <a:prstGeom prst="rect">
            <a:avLst/>
          </a:prstGeom>
        </p:spPr>
      </p:pic>
      <p:sp>
        <p:nvSpPr>
          <p:cNvPr id="21" name="Rectangle 20"/>
          <p:cNvSpPr/>
          <p:nvPr/>
        </p:nvSpPr>
        <p:spPr>
          <a:xfrm>
            <a:off x="0" y="2553017"/>
            <a:ext cx="6997700" cy="1702012"/>
          </a:xfrm>
          <a:prstGeom prst="rect">
            <a:avLst/>
          </a:prstGeom>
          <a:solidFill>
            <a:schemeClr val="bg2">
              <a:alpha val="67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031" tIns="46516" rIns="93031" bIns="46516" rtlCol="0" anchor="ctr"/>
          <a:lstStyle/>
          <a:p>
            <a:pPr algn="ctr"/>
            <a:endParaRPr lang="en-US" dirty="0"/>
          </a:p>
        </p:txBody>
      </p:sp>
      <p:sp>
        <p:nvSpPr>
          <p:cNvPr id="22" name="Rectangle 21"/>
          <p:cNvSpPr/>
          <p:nvPr/>
        </p:nvSpPr>
        <p:spPr>
          <a:xfrm>
            <a:off x="0" y="4177665"/>
            <a:ext cx="6997700" cy="154728"/>
          </a:xfrm>
          <a:prstGeom prst="rect">
            <a:avLst/>
          </a:prstGeom>
          <a:solidFill>
            <a:schemeClr val="tx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031" tIns="46516" rIns="93031" bIns="46516" rtlCol="0" anchor="ctr"/>
          <a:lstStyle/>
          <a:p>
            <a:pPr algn="ctr"/>
            <a:endParaRPr lang="en-US" dirty="0"/>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5133" y="215514"/>
            <a:ext cx="2104469" cy="548254"/>
          </a:xfrm>
          <a:prstGeom prst="rect">
            <a:avLst/>
          </a:prstGeom>
        </p:spPr>
      </p:pic>
      <p:sp>
        <p:nvSpPr>
          <p:cNvPr id="24" name="Text Placeholder 10"/>
          <p:cNvSpPr txBox="1">
            <a:spLocks/>
          </p:cNvSpPr>
          <p:nvPr/>
        </p:nvSpPr>
        <p:spPr>
          <a:xfrm>
            <a:off x="0" y="3116670"/>
            <a:ext cx="6999210" cy="773642"/>
          </a:xfrm>
          <a:prstGeom prst="rect">
            <a:avLst/>
          </a:prstGeom>
        </p:spPr>
        <p:txBody>
          <a:bodyPr lIns="93031" tIns="46516" rIns="93031" bIns="46516"/>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610"/>
              </a:spcAft>
              <a:buNone/>
            </a:pPr>
            <a:r>
              <a:rPr lang="en-US" sz="2400" kern="2400" spc="102" dirty="0">
                <a:solidFill>
                  <a:schemeClr val="bg1"/>
                </a:solidFill>
                <a:latin typeface="News Gothic Std" pitchFamily="34" charset="0"/>
              </a:rPr>
              <a:t>10 WAYS TO SIMPLIFY YOUR LIFE</a:t>
            </a:r>
            <a:br>
              <a:rPr lang="en-US" sz="2400" kern="2400" spc="102" dirty="0">
                <a:solidFill>
                  <a:schemeClr val="bg1"/>
                </a:solidFill>
                <a:latin typeface="News Gothic Std" pitchFamily="34" charset="0"/>
              </a:rPr>
            </a:br>
            <a:r>
              <a:rPr lang="en-US" sz="2400" kern="2400" spc="102" dirty="0">
                <a:solidFill>
                  <a:schemeClr val="bg1"/>
                </a:solidFill>
                <a:latin typeface="News Gothic Std" pitchFamily="34" charset="0"/>
              </a:rPr>
              <a:t>USING BANKING TECHNOLOGY</a:t>
            </a:r>
          </a:p>
          <a:p>
            <a:pPr marL="0" indent="0" algn="ctr">
              <a:buNone/>
            </a:pPr>
            <a:endParaRPr lang="en-US" dirty="0">
              <a:solidFill>
                <a:schemeClr val="bg1"/>
              </a:solidFill>
            </a:endParaRPr>
          </a:p>
        </p:txBody>
      </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7422" y="4719214"/>
            <a:ext cx="1864366" cy="1547283"/>
          </a:xfrm>
          <a:prstGeom prst="rect">
            <a:avLst/>
          </a:prstGeom>
        </p:spPr>
      </p:pic>
    </p:spTree>
    <p:extLst>
      <p:ext uri="{BB962C8B-B14F-4D97-AF65-F5344CB8AC3E}">
        <p14:creationId xmlns:p14="http://schemas.microsoft.com/office/powerpoint/2010/main" val="3485847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1488" y="1082675"/>
            <a:ext cx="2270125" cy="1701800"/>
          </a:xfrm>
          <a:prstGeom prst="rect">
            <a:avLst/>
          </a:prstGeom>
        </p:spPr>
      </p:sp>
      <p:sp>
        <p:nvSpPr>
          <p:cNvPr id="3" name="Notes Placeholder 2"/>
          <p:cNvSpPr>
            <a:spLocks noGrp="1"/>
          </p:cNvSpPr>
          <p:nvPr>
            <p:ph type="body" idx="1"/>
          </p:nvPr>
        </p:nvSpPr>
        <p:spPr>
          <a:xfrm>
            <a:off x="1477292" y="2823792"/>
            <a:ext cx="5131647" cy="6459908"/>
          </a:xfrm>
          <a:prstGeom prst="rect">
            <a:avLst/>
          </a:prstGeom>
        </p:spPr>
        <p:txBody>
          <a:bodyPr/>
          <a:lstStyle/>
          <a:p>
            <a:pPr lvl="0">
              <a:defRPr/>
            </a:pPr>
            <a:r>
              <a:rPr lang="en-US" b="1" dirty="0" smtClean="0">
                <a:solidFill>
                  <a:schemeClr val="tx1"/>
                </a:solidFill>
              </a:rPr>
              <a:t>#3-- </a:t>
            </a:r>
            <a:r>
              <a:rPr lang="en-US" b="1" dirty="0">
                <a:solidFill>
                  <a:schemeClr val="tx1"/>
                </a:solidFill>
              </a:rPr>
              <a:t>Transfer </a:t>
            </a:r>
            <a:r>
              <a:rPr lang="en-US" b="1" dirty="0" smtClean="0">
                <a:solidFill>
                  <a:schemeClr val="tx1"/>
                </a:solidFill>
              </a:rPr>
              <a:t>and </a:t>
            </a:r>
            <a:r>
              <a:rPr lang="en-US" b="1" dirty="0">
                <a:solidFill>
                  <a:schemeClr val="tx1"/>
                </a:solidFill>
              </a:rPr>
              <a:t>Send </a:t>
            </a:r>
            <a:r>
              <a:rPr lang="en-US" b="1" dirty="0" smtClean="0">
                <a:solidFill>
                  <a:schemeClr val="tx1"/>
                </a:solidFill>
              </a:rPr>
              <a:t>Money</a:t>
            </a:r>
            <a:endParaRPr lang="en-US" b="1" dirty="0">
              <a:solidFill>
                <a:schemeClr val="tx1"/>
              </a:solidFill>
            </a:endParaRPr>
          </a:p>
          <a:p>
            <a:endParaRPr lang="en-US" b="1" dirty="0" smtClean="0">
              <a:solidFill>
                <a:schemeClr val="tx1"/>
              </a:solidFill>
            </a:endParaRPr>
          </a:p>
          <a:p>
            <a:r>
              <a:rPr lang="en-US" b="1" dirty="0" smtClean="0">
                <a:solidFill>
                  <a:schemeClr val="tx1"/>
                </a:solidFill>
              </a:rPr>
              <a:t>Say: There are times in life when it’s helpful to be able to transfer money between accounts. </a:t>
            </a:r>
            <a:r>
              <a:rPr lang="en-US" dirty="0" smtClean="0">
                <a:solidFill>
                  <a:schemeClr val="tx1"/>
                </a:solidFill>
              </a:rPr>
              <a:t>Transferring </a:t>
            </a:r>
            <a:r>
              <a:rPr lang="en-US" dirty="0">
                <a:solidFill>
                  <a:schemeClr val="tx1"/>
                </a:solidFill>
              </a:rPr>
              <a:t>money is easy with online banking. Assuming the accounts are with the same bank, simply choose the account you would like to transfer </a:t>
            </a:r>
            <a:r>
              <a:rPr lang="en-US" b="1" dirty="0">
                <a:solidFill>
                  <a:schemeClr val="tx1"/>
                </a:solidFill>
              </a:rPr>
              <a:t>from</a:t>
            </a:r>
            <a:r>
              <a:rPr lang="en-US" dirty="0">
                <a:solidFill>
                  <a:schemeClr val="tx1"/>
                </a:solidFill>
              </a:rPr>
              <a:t> and the account you would like to transfer</a:t>
            </a:r>
            <a:r>
              <a:rPr lang="en-US" b="1" dirty="0">
                <a:solidFill>
                  <a:schemeClr val="tx1"/>
                </a:solidFill>
              </a:rPr>
              <a:t> to</a:t>
            </a:r>
            <a:r>
              <a:rPr lang="en-US" dirty="0">
                <a:solidFill>
                  <a:schemeClr val="tx1"/>
                </a:solidFill>
              </a:rPr>
              <a:t> from the list of your eligible accounts. </a:t>
            </a:r>
          </a:p>
          <a:p>
            <a:r>
              <a:rPr lang="en-US" dirty="0">
                <a:solidFill>
                  <a:schemeClr val="tx1"/>
                </a:solidFill>
              </a:rPr>
              <a:t> </a:t>
            </a:r>
          </a:p>
          <a:p>
            <a:r>
              <a:rPr lang="en-US" dirty="0">
                <a:solidFill>
                  <a:schemeClr val="tx1"/>
                </a:solidFill>
              </a:rPr>
              <a:t>Select an amount to transfer and the date you would like the transfer to take place. You can do this once or…</a:t>
            </a:r>
          </a:p>
          <a:p>
            <a:r>
              <a:rPr lang="en-US" dirty="0">
                <a:solidFill>
                  <a:schemeClr val="tx1"/>
                </a:solidFill>
              </a:rPr>
              <a:t> </a:t>
            </a:r>
          </a:p>
          <a:p>
            <a:r>
              <a:rPr lang="en-US" dirty="0">
                <a:solidFill>
                  <a:schemeClr val="tx1"/>
                </a:solidFill>
              </a:rPr>
              <a:t>You can make any transfer a recurring transfer by choosing a frequency and keying in the number of transfers you would like to schedule.</a:t>
            </a:r>
          </a:p>
          <a:p>
            <a:r>
              <a:rPr lang="en-US" dirty="0">
                <a:solidFill>
                  <a:schemeClr val="tx1"/>
                </a:solidFill>
              </a:rPr>
              <a:t> </a:t>
            </a:r>
          </a:p>
          <a:p>
            <a:r>
              <a:rPr lang="en-US" dirty="0">
                <a:solidFill>
                  <a:schemeClr val="tx1"/>
                </a:solidFill>
              </a:rPr>
              <a:t>You can also send money to friends and family safely, securely and quickly with online and mobile person-to-person payments</a:t>
            </a:r>
            <a:r>
              <a:rPr lang="en-US" dirty="0" smtClean="0">
                <a:solidFill>
                  <a:schemeClr val="tx1"/>
                </a:solidFill>
              </a:rPr>
              <a:t>.</a:t>
            </a:r>
          </a:p>
          <a:p>
            <a:endParaRPr lang="en-US" b="1" dirty="0">
              <a:solidFill>
                <a:schemeClr val="tx1"/>
              </a:solidFill>
            </a:endParaRPr>
          </a:p>
          <a:p>
            <a:r>
              <a:rPr lang="en-US" dirty="0" smtClean="0">
                <a:solidFill>
                  <a:schemeClr val="tx1"/>
                </a:solidFill>
              </a:rPr>
              <a:t>Just be sure you know how often you can transfer money without incurring any fees and/or costs </a:t>
            </a:r>
            <a:r>
              <a:rPr lang="en-US" i="1" dirty="0" smtClean="0">
                <a:solidFill>
                  <a:schemeClr val="tx1"/>
                </a:solidFill>
              </a:rPr>
              <a:t>and/or</a:t>
            </a:r>
            <a:r>
              <a:rPr lang="en-US" dirty="0" smtClean="0">
                <a:solidFill>
                  <a:schemeClr val="tx1"/>
                </a:solidFill>
              </a:rPr>
              <a:t> having your account type changed from interest-bearing (if applicable) to non-interest bearing.</a:t>
            </a:r>
          </a:p>
          <a:p>
            <a:endParaRPr lang="en-US" b="1" dirty="0" smtClean="0">
              <a:solidFill>
                <a:schemeClr val="tx1"/>
              </a:solidFill>
            </a:endParaRPr>
          </a:p>
          <a:p>
            <a:r>
              <a:rPr lang="en-US" dirty="0" smtClean="0">
                <a:solidFill>
                  <a:schemeClr val="tx1"/>
                </a:solidFill>
              </a:rPr>
              <a:t>&lt;click to next slide&gt;</a:t>
            </a:r>
            <a:endParaRPr lang="en-US" dirty="0">
              <a:solidFill>
                <a:schemeClr val="tx1"/>
              </a:solidFill>
            </a:endParaRPr>
          </a:p>
          <a:p>
            <a:endParaRPr lang="en-US" dirty="0">
              <a:latin typeface="Arial" pitchFamily="34" charset="0"/>
              <a:ea typeface="ＭＳ Ｐゴシック" pitchFamily="34" charset="-128"/>
            </a:endParaRPr>
          </a:p>
          <a:p>
            <a:pPr defTabSz="930311">
              <a:defRPr/>
            </a:pPr>
            <a:endParaRPr lang="en-US" dirty="0"/>
          </a:p>
          <a:p>
            <a:endParaRPr lang="en-US" dirty="0"/>
          </a:p>
        </p:txBody>
      </p:sp>
      <p:sp>
        <p:nvSpPr>
          <p:cNvPr id="8" name="Slide Number Placeholder 3"/>
          <p:cNvSpPr txBox="1">
            <a:spLocks/>
          </p:cNvSpPr>
          <p:nvPr/>
        </p:nvSpPr>
        <p:spPr>
          <a:xfrm>
            <a:off x="0" y="8896879"/>
            <a:ext cx="1399540" cy="386821"/>
          </a:xfrm>
          <a:prstGeom prst="rect">
            <a:avLst/>
          </a:prstGeom>
        </p:spPr>
        <p:txBody>
          <a:bodyPr lIns="93031" tIns="46516" rIns="93031" bIns="4651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93"/>
            <a:fld id="{D1B90812-0B77-449E-AACC-F8C52DA348E8}" type="slidenum">
              <a:rPr lang="en-US" sz="1200">
                <a:latin typeface="News Gothic Std" pitchFamily="34" charset="0"/>
              </a:rPr>
              <a:pPr marL="279093"/>
              <a:t>10</a:t>
            </a:fld>
            <a:endParaRPr lang="en-US" sz="1200" dirty="0">
              <a:latin typeface="News Gothic Std"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676" y="3194050"/>
            <a:ext cx="699770" cy="69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3690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1026"/>
          <p:cNvSpPr>
            <a:spLocks noGrp="1" noRot="1" noChangeAspect="1" noChangeArrowheads="1" noTextEdit="1"/>
          </p:cNvSpPr>
          <p:nvPr>
            <p:ph type="sldImg"/>
          </p:nvPr>
        </p:nvSpPr>
        <p:spPr>
          <a:xfrm>
            <a:off x="4189413" y="1006475"/>
            <a:ext cx="2371725" cy="1778000"/>
          </a:xfrm>
          <a:ln/>
        </p:spPr>
      </p:sp>
      <p:sp>
        <p:nvSpPr>
          <p:cNvPr id="57348" name="Rectangle 1027"/>
          <p:cNvSpPr>
            <a:spLocks noGrp="1" noChangeArrowheads="1"/>
          </p:cNvSpPr>
          <p:nvPr>
            <p:ph type="body" idx="1"/>
          </p:nvPr>
        </p:nvSpPr>
        <p:spPr>
          <a:xfrm>
            <a:off x="1289050" y="2660650"/>
            <a:ext cx="5562600" cy="59267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10"/>
              </a:spcBef>
              <a:defRPr/>
            </a:pPr>
            <a:r>
              <a:rPr lang="en-US" b="1" dirty="0" smtClean="0">
                <a:solidFill>
                  <a:schemeClr val="tx1"/>
                </a:solidFill>
              </a:rPr>
              <a:t>#4-- Use Your Smartphone!</a:t>
            </a:r>
          </a:p>
          <a:p>
            <a:endParaRPr lang="en-US" b="1" dirty="0" smtClean="0">
              <a:solidFill>
                <a:schemeClr val="tx1"/>
              </a:solidFill>
              <a:ea typeface="ＭＳ Ｐゴシック" pitchFamily="34" charset="-128"/>
            </a:endParaRPr>
          </a:p>
          <a:p>
            <a:r>
              <a:rPr lang="en-US" b="1" dirty="0" smtClean="0">
                <a:solidFill>
                  <a:schemeClr val="tx1"/>
                </a:solidFill>
                <a:ea typeface="ＭＳ Ｐゴシック" pitchFamily="34" charset="-128"/>
              </a:rPr>
              <a:t>Say: </a:t>
            </a:r>
            <a:r>
              <a:rPr lang="en-US" dirty="0">
                <a:solidFill>
                  <a:schemeClr val="tx1"/>
                </a:solidFill>
              </a:rPr>
              <a:t>With your </a:t>
            </a:r>
            <a:r>
              <a:rPr lang="en-US" dirty="0" smtClean="0">
                <a:solidFill>
                  <a:schemeClr val="tx1"/>
                </a:solidFill>
              </a:rPr>
              <a:t>smartphone </a:t>
            </a:r>
            <a:r>
              <a:rPr lang="en-US" dirty="0">
                <a:solidFill>
                  <a:schemeClr val="tx1"/>
                </a:solidFill>
              </a:rPr>
              <a:t>you </a:t>
            </a:r>
            <a:r>
              <a:rPr lang="en-US" dirty="0" smtClean="0">
                <a:solidFill>
                  <a:schemeClr val="tx1"/>
                </a:solidFill>
              </a:rPr>
              <a:t>may be able to </a:t>
            </a:r>
            <a:r>
              <a:rPr lang="en-US" b="1" dirty="0" smtClean="0">
                <a:solidFill>
                  <a:schemeClr val="tx1"/>
                </a:solidFill>
              </a:rPr>
              <a:t>set </a:t>
            </a:r>
            <a:r>
              <a:rPr lang="en-US" b="1" dirty="0">
                <a:solidFill>
                  <a:schemeClr val="tx1"/>
                </a:solidFill>
              </a:rPr>
              <a:t>up alerts</a:t>
            </a:r>
            <a:r>
              <a:rPr lang="en-US" dirty="0">
                <a:solidFill>
                  <a:schemeClr val="tx1"/>
                </a:solidFill>
              </a:rPr>
              <a:t> on your accounts via text </a:t>
            </a:r>
            <a:r>
              <a:rPr lang="en-US" dirty="0" smtClean="0">
                <a:solidFill>
                  <a:schemeClr val="tx1"/>
                </a:solidFill>
              </a:rPr>
              <a:t>message and </a:t>
            </a:r>
            <a:r>
              <a:rPr lang="en-US" dirty="0">
                <a:solidFill>
                  <a:schemeClr val="tx1"/>
                </a:solidFill>
              </a:rPr>
              <a:t>email for </a:t>
            </a:r>
            <a:r>
              <a:rPr lang="en-US" dirty="0" smtClean="0">
                <a:solidFill>
                  <a:schemeClr val="tx1"/>
                </a:solidFill>
              </a:rPr>
              <a:t>transactions</a:t>
            </a:r>
            <a:r>
              <a:rPr lang="en-US" dirty="0">
                <a:solidFill>
                  <a:schemeClr val="tx1"/>
                </a:solidFill>
              </a:rPr>
              <a:t>, real-time balances, and more! In </a:t>
            </a:r>
            <a:r>
              <a:rPr lang="en-US" dirty="0" smtClean="0">
                <a:solidFill>
                  <a:schemeClr val="tx1"/>
                </a:solidFill>
              </a:rPr>
              <a:t>fact, checking your balance online can </a:t>
            </a:r>
            <a:r>
              <a:rPr lang="en-US" dirty="0">
                <a:solidFill>
                  <a:schemeClr val="tx1"/>
                </a:solidFill>
              </a:rPr>
              <a:t>help you quickly identify fraudulent charges made against your account</a:t>
            </a:r>
            <a:r>
              <a:rPr lang="en-US" dirty="0" smtClean="0">
                <a:solidFill>
                  <a:schemeClr val="tx1"/>
                </a:solidFill>
              </a:rPr>
              <a:t>.</a:t>
            </a:r>
          </a:p>
          <a:p>
            <a:endParaRPr lang="en-US" dirty="0">
              <a:solidFill>
                <a:schemeClr val="tx1"/>
              </a:solidFill>
            </a:endParaRPr>
          </a:p>
          <a:p>
            <a:r>
              <a:rPr lang="en-US" dirty="0" smtClean="0">
                <a:solidFill>
                  <a:schemeClr val="tx1"/>
                </a:solidFill>
              </a:rPr>
              <a:t>Another thing you may be able to do with your smartphone is </a:t>
            </a:r>
            <a:r>
              <a:rPr lang="en-US" b="1" dirty="0">
                <a:solidFill>
                  <a:schemeClr val="tx1"/>
                </a:solidFill>
              </a:rPr>
              <a:t>deposit checks </a:t>
            </a:r>
            <a:r>
              <a:rPr lang="en-US" dirty="0">
                <a:solidFill>
                  <a:schemeClr val="tx1"/>
                </a:solidFill>
              </a:rPr>
              <a:t>in a flash! </a:t>
            </a:r>
            <a:r>
              <a:rPr lang="en-US" dirty="0" smtClean="0">
                <a:solidFill>
                  <a:schemeClr val="tx1"/>
                </a:solidFill>
              </a:rPr>
              <a:t>Typically, this is more convenient than depositing checks in the branch or ATM. Check with your bank about any fees.</a:t>
            </a:r>
            <a:endParaRPr lang="en-US" dirty="0">
              <a:solidFill>
                <a:schemeClr val="tx1"/>
              </a:solidFill>
            </a:endParaRPr>
          </a:p>
          <a:p>
            <a:r>
              <a:rPr lang="en-US" dirty="0">
                <a:solidFill>
                  <a:schemeClr val="tx1"/>
                </a:solidFill>
              </a:rPr>
              <a:t> </a:t>
            </a:r>
            <a:endParaRPr lang="en-US" sz="1100" dirty="0">
              <a:solidFill>
                <a:schemeClr val="tx1"/>
              </a:solidFill>
            </a:endParaRPr>
          </a:p>
          <a:p>
            <a:r>
              <a:rPr lang="en-US" dirty="0" smtClean="0">
                <a:solidFill>
                  <a:schemeClr val="tx1"/>
                </a:solidFill>
              </a:rPr>
              <a:t>Here’s </a:t>
            </a:r>
            <a:r>
              <a:rPr lang="en-US" dirty="0">
                <a:solidFill>
                  <a:schemeClr val="tx1"/>
                </a:solidFill>
              </a:rPr>
              <a:t>how it </a:t>
            </a:r>
            <a:r>
              <a:rPr lang="en-US" dirty="0" smtClean="0">
                <a:solidFill>
                  <a:schemeClr val="tx1"/>
                </a:solidFill>
              </a:rPr>
              <a:t>usually works</a:t>
            </a:r>
            <a:r>
              <a:rPr lang="en-US" dirty="0">
                <a:solidFill>
                  <a:schemeClr val="tx1"/>
                </a:solidFill>
              </a:rPr>
              <a:t>. </a:t>
            </a:r>
            <a:r>
              <a:rPr lang="en-US" dirty="0" smtClean="0">
                <a:solidFill>
                  <a:schemeClr val="tx1"/>
                </a:solidFill>
              </a:rPr>
              <a:t>Using a mobile device, take </a:t>
            </a:r>
            <a:r>
              <a:rPr lang="en-US" dirty="0">
                <a:solidFill>
                  <a:schemeClr val="tx1"/>
                </a:solidFill>
              </a:rPr>
              <a:t>photos of the front and back of your check and submit them through </a:t>
            </a:r>
            <a:r>
              <a:rPr lang="en-US" dirty="0" smtClean="0">
                <a:solidFill>
                  <a:schemeClr val="tx1"/>
                </a:solidFill>
              </a:rPr>
              <a:t>your bank’s </a:t>
            </a:r>
            <a:r>
              <a:rPr lang="en-US" dirty="0">
                <a:solidFill>
                  <a:schemeClr val="tx1"/>
                </a:solidFill>
              </a:rPr>
              <a:t>app. You’ll get a confirmation on your phone for each successful </a:t>
            </a:r>
            <a:r>
              <a:rPr lang="en-US" dirty="0" smtClean="0">
                <a:solidFill>
                  <a:schemeClr val="tx1"/>
                </a:solidFill>
              </a:rPr>
              <a:t>deposit into your eligible checking or savings account. </a:t>
            </a:r>
            <a:r>
              <a:rPr lang="en-US" dirty="0">
                <a:solidFill>
                  <a:schemeClr val="tx1"/>
                </a:solidFill>
              </a:rPr>
              <a:t>The bank will also send a deposit confirmation to your primary email address and your online banking secure mailbox. </a:t>
            </a:r>
            <a:endParaRPr lang="en-US" sz="1100" dirty="0">
              <a:solidFill>
                <a:schemeClr val="tx1"/>
              </a:solidFill>
            </a:endParaRPr>
          </a:p>
          <a:p>
            <a:endParaRPr lang="en-US" dirty="0">
              <a:solidFill>
                <a:schemeClr val="tx1"/>
              </a:solidFill>
            </a:endParaRPr>
          </a:p>
          <a:p>
            <a:r>
              <a:rPr lang="en-US" dirty="0" smtClean="0">
                <a:solidFill>
                  <a:schemeClr val="tx1"/>
                </a:solidFill>
              </a:rPr>
              <a:t>While </a:t>
            </a:r>
            <a:r>
              <a:rPr lang="en-US" dirty="0">
                <a:solidFill>
                  <a:schemeClr val="tx1"/>
                </a:solidFill>
              </a:rPr>
              <a:t>on the go you can also use your mobile device or </a:t>
            </a:r>
            <a:r>
              <a:rPr lang="en-US" dirty="0" smtClean="0">
                <a:solidFill>
                  <a:schemeClr val="tx1"/>
                </a:solidFill>
              </a:rPr>
              <a:t>smartphone </a:t>
            </a:r>
            <a:r>
              <a:rPr lang="en-US" dirty="0">
                <a:solidFill>
                  <a:schemeClr val="tx1"/>
                </a:solidFill>
              </a:rPr>
              <a:t>to </a:t>
            </a:r>
            <a:r>
              <a:rPr lang="en-US" b="1" dirty="0">
                <a:solidFill>
                  <a:schemeClr val="tx1"/>
                </a:solidFill>
              </a:rPr>
              <a:t>find ATMs or bank </a:t>
            </a:r>
            <a:r>
              <a:rPr lang="en-US" b="1" dirty="0" smtClean="0">
                <a:solidFill>
                  <a:schemeClr val="tx1"/>
                </a:solidFill>
              </a:rPr>
              <a:t>branches</a:t>
            </a:r>
            <a:r>
              <a:rPr lang="en-US" dirty="0">
                <a:solidFill>
                  <a:schemeClr val="tx1"/>
                </a:solidFill>
              </a:rPr>
              <a:t>.</a:t>
            </a:r>
            <a:endParaRPr lang="en-US" sz="1100" dirty="0">
              <a:solidFill>
                <a:schemeClr val="tx1"/>
              </a:solidFill>
            </a:endParaRPr>
          </a:p>
          <a:p>
            <a:r>
              <a:rPr lang="en-US" dirty="0">
                <a:solidFill>
                  <a:schemeClr val="tx1"/>
                </a:solidFill>
              </a:rPr>
              <a:t> </a:t>
            </a:r>
            <a:endParaRPr lang="en-US" sz="1100" dirty="0">
              <a:solidFill>
                <a:schemeClr val="tx1"/>
              </a:solidFill>
            </a:endParaRPr>
          </a:p>
          <a:p>
            <a:r>
              <a:rPr lang="en-US" b="1" dirty="0">
                <a:solidFill>
                  <a:schemeClr val="tx1"/>
                </a:solidFill>
              </a:rPr>
              <a:t>Ask:</a:t>
            </a:r>
            <a:r>
              <a:rPr lang="en-US" dirty="0">
                <a:solidFill>
                  <a:schemeClr val="tx1"/>
                </a:solidFill>
              </a:rPr>
              <a:t> What are some financial situations where setting up an alert on your account(s) might be helpful</a:t>
            </a:r>
            <a:r>
              <a:rPr lang="en-US" dirty="0" smtClean="0">
                <a:solidFill>
                  <a:schemeClr val="tx1"/>
                </a:solidFill>
              </a:rPr>
              <a:t>?</a:t>
            </a:r>
          </a:p>
          <a:p>
            <a:endParaRPr lang="en-US" sz="1100" dirty="0">
              <a:solidFill>
                <a:schemeClr val="tx1"/>
              </a:solidFill>
            </a:endParaRPr>
          </a:p>
          <a:p>
            <a:r>
              <a:rPr lang="en-US" b="1" dirty="0">
                <a:solidFill>
                  <a:schemeClr val="tx1"/>
                </a:solidFill>
              </a:rPr>
              <a:t>Debrief </a:t>
            </a:r>
            <a:r>
              <a:rPr lang="en-US" dirty="0">
                <a:solidFill>
                  <a:schemeClr val="tx1"/>
                </a:solidFill>
              </a:rPr>
              <a:t>all answers as correct, however emphasize these key points:</a:t>
            </a:r>
            <a:endParaRPr lang="en-US" sz="1100" dirty="0">
              <a:solidFill>
                <a:schemeClr val="tx1"/>
              </a:solidFill>
            </a:endParaRPr>
          </a:p>
          <a:p>
            <a:pPr marL="174433" indent="-174433">
              <a:buFont typeface="Arial" panose="020B0604020202020204" pitchFamily="34" charset="0"/>
              <a:buChar char="•"/>
            </a:pPr>
            <a:r>
              <a:rPr lang="en-US" dirty="0">
                <a:solidFill>
                  <a:schemeClr val="tx1"/>
                </a:solidFill>
              </a:rPr>
              <a:t>Check accuracy of expected deposits</a:t>
            </a:r>
          </a:p>
          <a:p>
            <a:pPr marL="174433" indent="-174433">
              <a:buFont typeface="Arial" panose="020B0604020202020204" pitchFamily="34" charset="0"/>
              <a:buChar char="•"/>
            </a:pPr>
            <a:r>
              <a:rPr lang="en-US" dirty="0">
                <a:solidFill>
                  <a:schemeClr val="tx1"/>
                </a:solidFill>
              </a:rPr>
              <a:t>Keep track of your spending</a:t>
            </a:r>
          </a:p>
          <a:p>
            <a:pPr marL="174433" indent="-174433">
              <a:buFont typeface="Arial" panose="020B0604020202020204" pitchFamily="34" charset="0"/>
              <a:buChar char="•"/>
            </a:pPr>
            <a:r>
              <a:rPr lang="en-US" dirty="0">
                <a:solidFill>
                  <a:schemeClr val="tx1"/>
                </a:solidFill>
              </a:rPr>
              <a:t>Identify fraudulent use of your account</a:t>
            </a:r>
            <a:r>
              <a:rPr lang="en-US" b="1" dirty="0" smtClean="0">
                <a:solidFill>
                  <a:schemeClr val="tx1"/>
                </a:solidFill>
                <a:ea typeface="ＭＳ Ｐゴシック" pitchFamily="34" charset="-128"/>
              </a:rPr>
              <a:t> </a:t>
            </a:r>
          </a:p>
          <a:p>
            <a:pPr marL="0" lvl="1">
              <a:spcBef>
                <a:spcPts val="1831"/>
              </a:spcBef>
              <a:spcAft>
                <a:spcPts val="610"/>
              </a:spcAft>
            </a:pPr>
            <a:r>
              <a:rPr lang="en-US" dirty="0" smtClean="0">
                <a:solidFill>
                  <a:schemeClr val="tx1"/>
                </a:solidFill>
              </a:rPr>
              <a:t>&lt;click to next slide&gt;</a:t>
            </a:r>
          </a:p>
        </p:txBody>
      </p:sp>
      <p:sp>
        <p:nvSpPr>
          <p:cNvPr id="5" name="Slide Number Placeholder 3"/>
          <p:cNvSpPr txBox="1">
            <a:spLocks/>
          </p:cNvSpPr>
          <p:nvPr/>
        </p:nvSpPr>
        <p:spPr>
          <a:xfrm>
            <a:off x="0" y="8896879"/>
            <a:ext cx="1399540" cy="386821"/>
          </a:xfrm>
          <a:prstGeom prst="rect">
            <a:avLst/>
          </a:prstGeom>
        </p:spPr>
        <p:txBody>
          <a:bodyPr lIns="93031" tIns="46516" rIns="93031" bIns="4651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93"/>
            <a:fld id="{D1B90812-0B77-449E-AACC-F8C52DA348E8}" type="slidenum">
              <a:rPr lang="en-US" sz="1200">
                <a:latin typeface="News Gothic Std" pitchFamily="34" charset="0"/>
              </a:rPr>
              <a:pPr marL="279093"/>
              <a:t>11</a:t>
            </a:fld>
            <a:endParaRPr lang="en-US" sz="1200" dirty="0">
              <a:latin typeface="News Gothic Std"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676" y="3041650"/>
            <a:ext cx="699770" cy="69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676" y="7842250"/>
            <a:ext cx="719208" cy="71561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677" y="7050431"/>
            <a:ext cx="713387" cy="709826"/>
          </a:xfrm>
          <a:prstGeom prst="rect">
            <a:avLst/>
          </a:prstGeom>
        </p:spPr>
      </p:pic>
    </p:spTree>
    <p:extLst>
      <p:ext uri="{BB962C8B-B14F-4D97-AF65-F5344CB8AC3E}">
        <p14:creationId xmlns:p14="http://schemas.microsoft.com/office/powerpoint/2010/main" val="508560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1488" y="1082675"/>
            <a:ext cx="2270125" cy="1701800"/>
          </a:xfrm>
          <a:prstGeom prst="rect">
            <a:avLst/>
          </a:prstGeom>
        </p:spPr>
      </p:sp>
      <p:sp>
        <p:nvSpPr>
          <p:cNvPr id="3" name="Notes Placeholder 2"/>
          <p:cNvSpPr>
            <a:spLocks noGrp="1"/>
          </p:cNvSpPr>
          <p:nvPr>
            <p:ph type="body" idx="1"/>
          </p:nvPr>
        </p:nvSpPr>
        <p:spPr>
          <a:xfrm>
            <a:off x="1477292" y="2939838"/>
            <a:ext cx="4742886" cy="5512012"/>
          </a:xfrm>
          <a:prstGeom prst="rect">
            <a:avLst/>
          </a:prstGeom>
        </p:spPr>
        <p:txBody>
          <a:bodyPr/>
          <a:lstStyle/>
          <a:p>
            <a:r>
              <a:rPr lang="en-US" b="1" dirty="0" smtClean="0">
                <a:solidFill>
                  <a:schemeClr val="tx1"/>
                </a:solidFill>
              </a:rPr>
              <a:t>Manage Your Money</a:t>
            </a:r>
          </a:p>
          <a:p>
            <a:endParaRPr lang="en-US" dirty="0">
              <a:solidFill>
                <a:schemeClr val="tx1"/>
              </a:solidFill>
            </a:endParaRPr>
          </a:p>
          <a:p>
            <a:r>
              <a:rPr lang="en-US" b="1" dirty="0">
                <a:solidFill>
                  <a:schemeClr val="tx1"/>
                </a:solidFill>
              </a:rPr>
              <a:t>Say: </a:t>
            </a:r>
            <a:r>
              <a:rPr lang="en-US" dirty="0" smtClean="0"/>
              <a:t>Our second cluster of banking technology that can help you simplify your life is grouped around the theme Manage Your Money. </a:t>
            </a:r>
            <a:r>
              <a:rPr lang="en-US" dirty="0" smtClean="0">
                <a:solidFill>
                  <a:schemeClr val="tx1"/>
                </a:solidFill>
              </a:rPr>
              <a:t>Simplify </a:t>
            </a:r>
            <a:r>
              <a:rPr lang="en-US" dirty="0">
                <a:solidFill>
                  <a:schemeClr val="tx1"/>
                </a:solidFill>
              </a:rPr>
              <a:t>your life by simplifying the way you manage your money. Use banking technology to help you feel safe and secure regarding your finances. </a:t>
            </a:r>
          </a:p>
          <a:p>
            <a:endParaRPr lang="en-US" dirty="0">
              <a:solidFill>
                <a:schemeClr val="tx1"/>
              </a:solidFill>
            </a:endParaRPr>
          </a:p>
          <a:p>
            <a:r>
              <a:rPr lang="en-US" b="1" dirty="0">
                <a:solidFill>
                  <a:schemeClr val="tx1"/>
                </a:solidFill>
              </a:rPr>
              <a:t>Ask: </a:t>
            </a:r>
            <a:r>
              <a:rPr lang="en-US" dirty="0">
                <a:solidFill>
                  <a:schemeClr val="tx1"/>
                </a:solidFill>
              </a:rPr>
              <a:t>We’ve talked about how banking technology can free us to do other things. Let’s talk about the opposite perspective for a minute. What concerns do you have about not doing your banking the “old fashioned” way?</a:t>
            </a:r>
          </a:p>
          <a:p>
            <a:endParaRPr lang="en-US" dirty="0">
              <a:solidFill>
                <a:schemeClr val="tx1"/>
              </a:solidFill>
            </a:endParaRPr>
          </a:p>
          <a:p>
            <a:r>
              <a:rPr lang="en-US" b="1" dirty="0">
                <a:solidFill>
                  <a:schemeClr val="tx1"/>
                </a:solidFill>
              </a:rPr>
              <a:t>Debrief </a:t>
            </a:r>
            <a:r>
              <a:rPr lang="en-US" dirty="0">
                <a:solidFill>
                  <a:schemeClr val="tx1"/>
                </a:solidFill>
              </a:rPr>
              <a:t>concerns as they arise including: </a:t>
            </a:r>
          </a:p>
          <a:p>
            <a:endParaRPr lang="en-US" dirty="0">
              <a:solidFill>
                <a:schemeClr val="tx1"/>
              </a:solidFill>
            </a:endParaRPr>
          </a:p>
          <a:p>
            <a:pPr marL="174433" indent="-174433">
              <a:buFont typeface="Arial" panose="020B0604020202020204" pitchFamily="34" charset="0"/>
              <a:buChar char="•"/>
            </a:pPr>
            <a:r>
              <a:rPr lang="en-US" dirty="0">
                <a:solidFill>
                  <a:schemeClr val="tx1"/>
                </a:solidFill>
              </a:rPr>
              <a:t>Theft of money and my sensitive data</a:t>
            </a:r>
          </a:p>
          <a:p>
            <a:pPr marL="174433" indent="-174433">
              <a:buFont typeface="Arial" panose="020B0604020202020204" pitchFamily="34" charset="0"/>
              <a:buChar char="•"/>
            </a:pPr>
            <a:r>
              <a:rPr lang="en-US" dirty="0">
                <a:solidFill>
                  <a:schemeClr val="tx1"/>
                </a:solidFill>
              </a:rPr>
              <a:t>Not being able to “see” where it goes</a:t>
            </a:r>
          </a:p>
          <a:p>
            <a:pPr marL="174433" indent="-174433">
              <a:buFont typeface="Arial" panose="020B0604020202020204" pitchFamily="34" charset="0"/>
              <a:buChar char="•"/>
            </a:pPr>
            <a:r>
              <a:rPr lang="en-US" dirty="0">
                <a:solidFill>
                  <a:schemeClr val="tx1"/>
                </a:solidFill>
              </a:rPr>
              <a:t>Trusting people I don’t know with my money</a:t>
            </a:r>
          </a:p>
          <a:p>
            <a:pPr marL="174433" indent="-174433">
              <a:buFont typeface="Arial" panose="020B0604020202020204" pitchFamily="34" charset="0"/>
              <a:buChar char="•"/>
            </a:pPr>
            <a:r>
              <a:rPr lang="en-US" dirty="0">
                <a:solidFill>
                  <a:schemeClr val="tx1"/>
                </a:solidFill>
              </a:rPr>
              <a:t>No paper trail</a:t>
            </a:r>
          </a:p>
          <a:p>
            <a:pPr marL="174433" indent="-174433">
              <a:buFont typeface="Arial" panose="020B0604020202020204" pitchFamily="34" charset="0"/>
              <a:buChar char="•"/>
            </a:pPr>
            <a:r>
              <a:rPr lang="en-US" dirty="0">
                <a:solidFill>
                  <a:schemeClr val="tx1"/>
                </a:solidFill>
              </a:rPr>
              <a:t>My own lack of expertise with technology (might ‘mess things up’)</a:t>
            </a:r>
          </a:p>
          <a:p>
            <a:pPr marL="174433" indent="-174433">
              <a:buFont typeface="Arial" panose="020B0604020202020204" pitchFamily="34" charset="0"/>
              <a:buChar char="•"/>
            </a:pPr>
            <a:r>
              <a:rPr lang="en-US" dirty="0">
                <a:solidFill>
                  <a:schemeClr val="tx1"/>
                </a:solidFill>
              </a:rPr>
              <a:t>Fear of new and different things (“I don’t know how to do it and I don’t want to be practicing with something as important as my finances”)</a:t>
            </a:r>
          </a:p>
          <a:p>
            <a:endParaRPr lang="en-US" dirty="0">
              <a:solidFill>
                <a:schemeClr val="tx1"/>
              </a:solidFill>
            </a:endParaRPr>
          </a:p>
          <a:p>
            <a:r>
              <a:rPr lang="en-US" dirty="0" smtClean="0">
                <a:solidFill>
                  <a:schemeClr val="tx1"/>
                </a:solidFill>
              </a:rPr>
              <a:t>&lt;</a:t>
            </a:r>
            <a:r>
              <a:rPr lang="en-US" dirty="0">
                <a:solidFill>
                  <a:schemeClr val="tx1"/>
                </a:solidFill>
              </a:rPr>
              <a:t>click to next slide&gt;</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13" y="3362713"/>
            <a:ext cx="699770" cy="69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p:cNvSpPr txBox="1">
            <a:spLocks/>
          </p:cNvSpPr>
          <p:nvPr/>
        </p:nvSpPr>
        <p:spPr>
          <a:xfrm>
            <a:off x="0" y="8896879"/>
            <a:ext cx="1399540" cy="386821"/>
          </a:xfrm>
          <a:prstGeom prst="rect">
            <a:avLst/>
          </a:prstGeom>
        </p:spPr>
        <p:txBody>
          <a:bodyPr lIns="93031" tIns="46516" rIns="93031" bIns="4651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93"/>
            <a:fld id="{D1B90812-0B77-449E-AACC-F8C52DA348E8}" type="slidenum">
              <a:rPr lang="en-US" sz="1200">
                <a:latin typeface="News Gothic Std" pitchFamily="34" charset="0"/>
              </a:rPr>
              <a:pPr marL="279093"/>
              <a:t>12</a:t>
            </a:fld>
            <a:endParaRPr lang="en-US" sz="1200" dirty="0">
              <a:latin typeface="News Gothic Std"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692" y="5327650"/>
            <a:ext cx="699770" cy="69627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513" y="4413250"/>
            <a:ext cx="699770" cy="696278"/>
          </a:xfrm>
          <a:prstGeom prst="rect">
            <a:avLst/>
          </a:prstGeom>
        </p:spPr>
      </p:pic>
    </p:spTree>
    <p:extLst>
      <p:ext uri="{BB962C8B-B14F-4D97-AF65-F5344CB8AC3E}">
        <p14:creationId xmlns:p14="http://schemas.microsoft.com/office/powerpoint/2010/main" val="3173690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1488" y="1082675"/>
            <a:ext cx="2270125" cy="1701800"/>
          </a:xfrm>
          <a:prstGeom prst="rect">
            <a:avLst/>
          </a:prstGeom>
        </p:spPr>
      </p:sp>
      <p:sp>
        <p:nvSpPr>
          <p:cNvPr id="3" name="Notes Placeholder 2"/>
          <p:cNvSpPr>
            <a:spLocks noGrp="1"/>
          </p:cNvSpPr>
          <p:nvPr>
            <p:ph type="body" idx="1"/>
          </p:nvPr>
        </p:nvSpPr>
        <p:spPr>
          <a:xfrm>
            <a:off x="1477292" y="2939838"/>
            <a:ext cx="5131647" cy="5647584"/>
          </a:xfrm>
          <a:prstGeom prst="rect">
            <a:avLst/>
          </a:prstGeom>
        </p:spPr>
        <p:txBody>
          <a:bodyPr/>
          <a:lstStyle/>
          <a:p>
            <a:r>
              <a:rPr lang="en-US" b="1" dirty="0" smtClean="0">
                <a:solidFill>
                  <a:schemeClr val="tx1"/>
                </a:solidFill>
              </a:rPr>
              <a:t>#5– Manage Your Finances Online</a:t>
            </a:r>
            <a:r>
              <a:rPr lang="en-US" b="1" dirty="0">
                <a:solidFill>
                  <a:schemeClr val="tx1"/>
                </a:solidFill>
              </a:rPr>
              <a:t/>
            </a:r>
            <a:br>
              <a:rPr lang="en-US" b="1" dirty="0">
                <a:solidFill>
                  <a:schemeClr val="tx1"/>
                </a:solidFill>
              </a:rPr>
            </a:br>
            <a:endParaRPr lang="en-US" dirty="0">
              <a:solidFill>
                <a:schemeClr val="tx1"/>
              </a:solidFill>
            </a:endParaRPr>
          </a:p>
          <a:p>
            <a:r>
              <a:rPr lang="en-US" b="1" dirty="0">
                <a:solidFill>
                  <a:schemeClr val="tx1"/>
                </a:solidFill>
              </a:rPr>
              <a:t>Say: </a:t>
            </a:r>
            <a:r>
              <a:rPr lang="en-US" dirty="0">
                <a:solidFill>
                  <a:schemeClr val="tx1"/>
                </a:solidFill>
              </a:rPr>
              <a:t>Minimize the time you spend balancing your </a:t>
            </a:r>
            <a:r>
              <a:rPr lang="en-US" dirty="0" smtClean="0">
                <a:solidFill>
                  <a:schemeClr val="tx1"/>
                </a:solidFill>
              </a:rPr>
              <a:t>checkbook with Regions </a:t>
            </a:r>
            <a:r>
              <a:rPr lang="en-US" b="1" dirty="0" smtClean="0">
                <a:solidFill>
                  <a:schemeClr val="tx1"/>
                </a:solidFill>
              </a:rPr>
              <a:t>My GreenInsights </a:t>
            </a:r>
            <a:r>
              <a:rPr lang="en-US" dirty="0" smtClean="0">
                <a:solidFill>
                  <a:schemeClr val="tx1"/>
                </a:solidFill>
              </a:rPr>
              <a:t>or personal </a:t>
            </a:r>
            <a:r>
              <a:rPr lang="en-US" dirty="0">
                <a:solidFill>
                  <a:schemeClr val="tx1"/>
                </a:solidFill>
              </a:rPr>
              <a:t>financial management tools that are available through your bank.</a:t>
            </a:r>
            <a:r>
              <a:rPr lang="en-US" dirty="0"/>
              <a:t> </a:t>
            </a:r>
            <a:r>
              <a:rPr lang="en-US" dirty="0" smtClean="0"/>
              <a:t>Offerings will </a:t>
            </a:r>
            <a:r>
              <a:rPr lang="en-US" dirty="0"/>
              <a:t>vary from bank to bank, so I’m going to share the </a:t>
            </a:r>
            <a:r>
              <a:rPr lang="en-US" dirty="0" smtClean="0"/>
              <a:t>features </a:t>
            </a:r>
            <a:r>
              <a:rPr lang="en-US" dirty="0"/>
              <a:t>available from Regions.</a:t>
            </a:r>
            <a:endParaRPr lang="en-US" dirty="0">
              <a:solidFill>
                <a:schemeClr val="tx1"/>
              </a:solidFill>
            </a:endParaRPr>
          </a:p>
          <a:p>
            <a:r>
              <a:rPr lang="en-US" dirty="0">
                <a:solidFill>
                  <a:schemeClr val="tx1"/>
                </a:solidFill>
              </a:rPr>
              <a:t> </a:t>
            </a:r>
          </a:p>
          <a:p>
            <a:r>
              <a:rPr lang="en-US" dirty="0" smtClean="0"/>
              <a:t>In addition to the online banking capabilities</a:t>
            </a:r>
            <a:r>
              <a:rPr lang="en-US" baseline="0" dirty="0" smtClean="0"/>
              <a:t> mentioned earlier in this presentation—such as checking account balances, paying bills and transferring funds--y</a:t>
            </a:r>
            <a:r>
              <a:rPr lang="en-US" dirty="0" smtClean="0"/>
              <a:t>ou’ll also be</a:t>
            </a:r>
            <a:r>
              <a:rPr lang="en-US" baseline="0" dirty="0" smtClean="0"/>
              <a:t> able </a:t>
            </a:r>
            <a:r>
              <a:rPr lang="en-US" dirty="0" smtClean="0"/>
              <a:t>to </a:t>
            </a:r>
            <a:r>
              <a:rPr lang="en-US" dirty="0"/>
              <a:t>manage your finances with </a:t>
            </a:r>
            <a:r>
              <a:rPr lang="en-US" b="1" dirty="0" smtClean="0"/>
              <a:t>My </a:t>
            </a:r>
            <a:r>
              <a:rPr lang="en-US" b="1" dirty="0" err="1" smtClean="0"/>
              <a:t>GreenInsights</a:t>
            </a:r>
            <a:r>
              <a:rPr lang="en-US" dirty="0" smtClean="0"/>
              <a:t>. </a:t>
            </a:r>
          </a:p>
          <a:p>
            <a:endParaRPr lang="en-US" dirty="0"/>
          </a:p>
          <a:p>
            <a:r>
              <a:rPr lang="en-US" dirty="0" smtClean="0"/>
              <a:t>It provides tools to help you successfully manage</a:t>
            </a:r>
            <a:r>
              <a:rPr lang="en-US" baseline="0" dirty="0" smtClean="0"/>
              <a:t> and track your finances</a:t>
            </a:r>
            <a:r>
              <a:rPr lang="en-US" dirty="0" smtClean="0"/>
              <a:t>—all online. </a:t>
            </a:r>
          </a:p>
          <a:p>
            <a:pPr marL="171450" indent="-171450">
              <a:buFont typeface="Arial" panose="020B0604020202020204" pitchFamily="34" charset="0"/>
              <a:buChar char="•"/>
            </a:pPr>
            <a:r>
              <a:rPr lang="en-US" dirty="0" smtClean="0"/>
              <a:t>You can see all your finances—including accounts at other financial</a:t>
            </a:r>
            <a:r>
              <a:rPr lang="en-US" baseline="0" dirty="0" smtClean="0"/>
              <a:t> institutions—in one location.</a:t>
            </a:r>
            <a:endParaRPr lang="en-US" dirty="0" smtClean="0"/>
          </a:p>
          <a:p>
            <a:pPr marL="171450" indent="-171450">
              <a:buFont typeface="Arial" panose="020B0604020202020204" pitchFamily="34" charset="0"/>
              <a:buChar char="•"/>
            </a:pPr>
            <a:r>
              <a:rPr lang="en-US" baseline="0" dirty="0" smtClean="0"/>
              <a:t>You can use simple charts and automatic categorization to build you budget, follow your cash flow and identify ways to save. </a:t>
            </a:r>
          </a:p>
          <a:p>
            <a:pPr marL="171450" indent="-171450">
              <a:buFont typeface="Arial" panose="020B0604020202020204" pitchFamily="34" charset="0"/>
              <a:buChar char="•"/>
            </a:pPr>
            <a:r>
              <a:rPr lang="en-US" baseline="0" dirty="0" smtClean="0"/>
              <a:t>You can set up and meet savings and payoff goals. </a:t>
            </a:r>
          </a:p>
          <a:p>
            <a:pPr marL="171450" indent="-171450">
              <a:buFont typeface="Arial" panose="020B0604020202020204" pitchFamily="34" charset="0"/>
              <a:buChar char="•"/>
            </a:pPr>
            <a:r>
              <a:rPr lang="en-US" baseline="0" dirty="0" smtClean="0"/>
              <a:t>You can set up alerts to update you about your spending goals and more. </a:t>
            </a:r>
          </a:p>
          <a:p>
            <a:pPr marL="171450" indent="-171450">
              <a:buFont typeface="Arial" panose="020B0604020202020204" pitchFamily="34" charset="0"/>
              <a:buChar char="•"/>
            </a:pPr>
            <a:r>
              <a:rPr lang="en-US" baseline="0" dirty="0" smtClean="0"/>
              <a:t>You can use online calculators.</a:t>
            </a:r>
            <a:endParaRPr lang="en-US" dirty="0"/>
          </a:p>
          <a:p>
            <a:endParaRPr lang="en-US" dirty="0">
              <a:solidFill>
                <a:schemeClr val="tx1"/>
              </a:solidFill>
            </a:endParaRPr>
          </a:p>
          <a:p>
            <a:r>
              <a:rPr lang="en-US" b="1" dirty="0">
                <a:solidFill>
                  <a:schemeClr val="tx1"/>
                </a:solidFill>
              </a:rPr>
              <a:t>Ask: </a:t>
            </a:r>
            <a:r>
              <a:rPr lang="en-US" dirty="0">
                <a:solidFill>
                  <a:schemeClr val="tx1"/>
                </a:solidFill>
              </a:rPr>
              <a:t>How many of you do some portion of your banking online today? </a:t>
            </a:r>
            <a:r>
              <a:rPr lang="en-US" dirty="0" smtClean="0">
                <a:solidFill>
                  <a:schemeClr val="tx1"/>
                </a:solidFill>
              </a:rPr>
              <a:t>Do you use your bank’s personal financial management tool? What </a:t>
            </a:r>
            <a:r>
              <a:rPr lang="en-US" dirty="0">
                <a:solidFill>
                  <a:schemeClr val="tx1"/>
                </a:solidFill>
              </a:rPr>
              <a:t>do you like about it?</a:t>
            </a:r>
          </a:p>
          <a:p>
            <a:endParaRPr lang="en-US" dirty="0">
              <a:solidFill>
                <a:schemeClr val="tx1"/>
              </a:solidFill>
            </a:endParaRPr>
          </a:p>
          <a:p>
            <a:r>
              <a:rPr lang="en-US" b="1" dirty="0">
                <a:solidFill>
                  <a:schemeClr val="tx1"/>
                </a:solidFill>
              </a:rPr>
              <a:t>Accept</a:t>
            </a:r>
            <a:r>
              <a:rPr lang="en-US" dirty="0">
                <a:solidFill>
                  <a:schemeClr val="tx1"/>
                </a:solidFill>
              </a:rPr>
              <a:t> all answers as correct and reiterate benefits as appropriate.</a:t>
            </a:r>
            <a:endParaRPr lang="en-US" sz="1100" dirty="0">
              <a:solidFill>
                <a:schemeClr val="tx1"/>
              </a:solidFill>
            </a:endParaRPr>
          </a:p>
          <a:p>
            <a:endParaRPr lang="en-US" u="sng" dirty="0">
              <a:solidFill>
                <a:schemeClr val="tx1"/>
              </a:solidFill>
            </a:endParaRPr>
          </a:p>
          <a:p>
            <a:r>
              <a:rPr lang="en-US" dirty="0">
                <a:solidFill>
                  <a:schemeClr val="tx1"/>
                </a:solidFill>
              </a:rPr>
              <a:t>&lt;click to next slide&gt;</a:t>
            </a:r>
          </a:p>
          <a:p>
            <a:endParaRPr lang="en-US" dirty="0"/>
          </a:p>
          <a:p>
            <a:pPr eaLnBrk="1" hangingPunct="1"/>
            <a:endParaRPr lang="en-US" b="1" dirty="0" smtClean="0">
              <a:solidFill>
                <a:schemeClr val="tx1">
                  <a:lumMod val="75000"/>
                  <a:lumOff val="25000"/>
                </a:schemeClr>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13" y="3362713"/>
            <a:ext cx="699770" cy="69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p:cNvSpPr txBox="1">
            <a:spLocks/>
          </p:cNvSpPr>
          <p:nvPr/>
        </p:nvSpPr>
        <p:spPr>
          <a:xfrm>
            <a:off x="0" y="8896879"/>
            <a:ext cx="1399540" cy="386821"/>
          </a:xfrm>
          <a:prstGeom prst="rect">
            <a:avLst/>
          </a:prstGeom>
        </p:spPr>
        <p:txBody>
          <a:bodyPr lIns="93031" tIns="46516" rIns="93031" bIns="4651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93"/>
            <a:fld id="{D1B90812-0B77-449E-AACC-F8C52DA348E8}" type="slidenum">
              <a:rPr lang="en-US" sz="1200">
                <a:latin typeface="News Gothic Std" pitchFamily="34" charset="0"/>
              </a:rPr>
              <a:pPr marL="279093"/>
              <a:t>13</a:t>
            </a:fld>
            <a:endParaRPr lang="en-US" sz="1200" dirty="0">
              <a:latin typeface="News Gothic Std"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897" y="6927850"/>
            <a:ext cx="713387" cy="709826"/>
          </a:xfrm>
          <a:prstGeom prst="rect">
            <a:avLst/>
          </a:prstGeom>
        </p:spPr>
      </p:pic>
    </p:spTree>
    <p:extLst>
      <p:ext uri="{BB962C8B-B14F-4D97-AF65-F5344CB8AC3E}">
        <p14:creationId xmlns:p14="http://schemas.microsoft.com/office/powerpoint/2010/main" val="3173690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1488" y="1082675"/>
            <a:ext cx="2270125" cy="1701800"/>
          </a:xfrm>
          <a:prstGeom prst="rect">
            <a:avLst/>
          </a:prstGeom>
        </p:spPr>
      </p:sp>
      <p:sp>
        <p:nvSpPr>
          <p:cNvPr id="3" name="Notes Placeholder 2"/>
          <p:cNvSpPr>
            <a:spLocks noGrp="1"/>
          </p:cNvSpPr>
          <p:nvPr>
            <p:ph type="body" idx="1"/>
          </p:nvPr>
        </p:nvSpPr>
        <p:spPr>
          <a:xfrm>
            <a:off x="1477292" y="2939838"/>
            <a:ext cx="5131647" cy="5647584"/>
          </a:xfrm>
          <a:prstGeom prst="rect">
            <a:avLst/>
          </a:prstGeom>
        </p:spPr>
        <p:txBody>
          <a:bodyPr/>
          <a:lstStyle/>
          <a:p>
            <a:r>
              <a:rPr lang="en-US" b="1" dirty="0" smtClean="0">
                <a:solidFill>
                  <a:schemeClr val="tx1"/>
                </a:solidFill>
              </a:rPr>
              <a:t>#7-- Create</a:t>
            </a:r>
            <a:r>
              <a:rPr lang="en-US" b="1" baseline="0" dirty="0" smtClean="0">
                <a:solidFill>
                  <a:schemeClr val="tx1"/>
                </a:solidFill>
              </a:rPr>
              <a:t> a </a:t>
            </a:r>
            <a:r>
              <a:rPr lang="en-US" b="1" dirty="0" smtClean="0">
                <a:solidFill>
                  <a:schemeClr val="tx1"/>
                </a:solidFill>
              </a:rPr>
              <a:t>Budget</a:t>
            </a:r>
          </a:p>
          <a:p>
            <a:endParaRPr lang="en-US" dirty="0">
              <a:solidFill>
                <a:schemeClr val="tx1"/>
              </a:solidFill>
            </a:endParaRPr>
          </a:p>
          <a:p>
            <a:r>
              <a:rPr lang="en-US" b="1" dirty="0">
                <a:solidFill>
                  <a:schemeClr val="tx1"/>
                </a:solidFill>
              </a:rPr>
              <a:t>Say</a:t>
            </a:r>
            <a:r>
              <a:rPr lang="en-US" b="1" dirty="0" smtClean="0">
                <a:solidFill>
                  <a:schemeClr val="tx1"/>
                </a:solidFill>
              </a:rPr>
              <a:t>: </a:t>
            </a:r>
            <a:r>
              <a:rPr lang="en-US" dirty="0">
                <a:solidFill>
                  <a:schemeClr val="tx1"/>
                </a:solidFill>
              </a:rPr>
              <a:t>Financial experts generally agree that a budget is a basic tool of financial management. Yet, many of us don’t have a budget and without it, a person can more easily lose track of spending. </a:t>
            </a:r>
            <a:endParaRPr lang="en-US" dirty="0" smtClean="0">
              <a:solidFill>
                <a:schemeClr val="tx1"/>
              </a:solidFill>
            </a:endParaRPr>
          </a:p>
          <a:p>
            <a:endParaRPr lang="en-US" dirty="0">
              <a:solidFill>
                <a:schemeClr val="tx1"/>
              </a:solidFill>
            </a:endParaRPr>
          </a:p>
          <a:p>
            <a:r>
              <a:rPr lang="en-US" dirty="0" smtClean="0">
                <a:solidFill>
                  <a:schemeClr val="tx1"/>
                </a:solidFill>
              </a:rPr>
              <a:t>By </a:t>
            </a:r>
            <a:r>
              <a:rPr lang="en-US" dirty="0">
                <a:solidFill>
                  <a:schemeClr val="tx1"/>
                </a:solidFill>
              </a:rPr>
              <a:t>creating a budget using </a:t>
            </a:r>
            <a:r>
              <a:rPr lang="en-US" b="1" dirty="0">
                <a:solidFill>
                  <a:schemeClr val="tx1"/>
                </a:solidFill>
              </a:rPr>
              <a:t>My </a:t>
            </a:r>
            <a:r>
              <a:rPr lang="en-US" b="1" dirty="0" smtClean="0">
                <a:solidFill>
                  <a:schemeClr val="tx1"/>
                </a:solidFill>
              </a:rPr>
              <a:t>GreenInsights</a:t>
            </a:r>
            <a:r>
              <a:rPr lang="en-US" dirty="0" smtClean="0">
                <a:solidFill>
                  <a:schemeClr val="tx1"/>
                </a:solidFill>
              </a:rPr>
              <a:t>, which is free for Regions customers, </a:t>
            </a:r>
            <a:r>
              <a:rPr lang="en-US" dirty="0">
                <a:solidFill>
                  <a:schemeClr val="tx1"/>
                </a:solidFill>
              </a:rPr>
              <a:t>all of your spending begins to take form. As you spend and save money, you can easily see how you're doing with what you've budgeted. </a:t>
            </a:r>
          </a:p>
          <a:p>
            <a:r>
              <a:rPr lang="en-US" dirty="0">
                <a:solidFill>
                  <a:schemeClr val="tx1"/>
                </a:solidFill>
              </a:rPr>
              <a:t> </a:t>
            </a:r>
          </a:p>
          <a:p>
            <a:r>
              <a:rPr lang="en-US" dirty="0">
                <a:solidFill>
                  <a:schemeClr val="tx1"/>
                </a:solidFill>
              </a:rPr>
              <a:t>Many banks provide the tools to help you successfully manage and track your finances</a:t>
            </a:r>
            <a:r>
              <a:rPr lang="en-US" dirty="0" smtClean="0">
                <a:solidFill>
                  <a:schemeClr val="tx1"/>
                </a:solidFill>
              </a:rPr>
              <a:t>! Through </a:t>
            </a:r>
            <a:r>
              <a:rPr lang="en-US" b="1" dirty="0" smtClean="0">
                <a:solidFill>
                  <a:schemeClr val="tx1"/>
                </a:solidFill>
              </a:rPr>
              <a:t>My GreenInsights </a:t>
            </a:r>
            <a:r>
              <a:rPr lang="en-US" dirty="0" smtClean="0">
                <a:solidFill>
                  <a:schemeClr val="tx1"/>
                </a:solidFill>
              </a:rPr>
              <a:t>Regions </a:t>
            </a:r>
            <a:r>
              <a:rPr lang="en-US" dirty="0">
                <a:solidFill>
                  <a:schemeClr val="tx1"/>
                </a:solidFill>
              </a:rPr>
              <a:t>can help you to:</a:t>
            </a:r>
          </a:p>
          <a:p>
            <a:pPr marL="174433" indent="-174433">
              <a:buFont typeface="Arial" panose="020B0604020202020204" pitchFamily="34" charset="0"/>
              <a:buChar char="•"/>
            </a:pPr>
            <a:r>
              <a:rPr lang="en-US" dirty="0">
                <a:solidFill>
                  <a:schemeClr val="tx1"/>
                </a:solidFill>
              </a:rPr>
              <a:t>Create a budget</a:t>
            </a:r>
          </a:p>
          <a:p>
            <a:pPr marL="174433" indent="-174433">
              <a:buFont typeface="Arial" panose="020B0604020202020204" pitchFamily="34" charset="0"/>
              <a:buChar char="•"/>
            </a:pPr>
            <a:r>
              <a:rPr lang="en-US" dirty="0">
                <a:solidFill>
                  <a:schemeClr val="tx1"/>
                </a:solidFill>
              </a:rPr>
              <a:t>Set spending </a:t>
            </a:r>
            <a:r>
              <a:rPr lang="en-US" dirty="0" smtClean="0">
                <a:solidFill>
                  <a:schemeClr val="tx1"/>
                </a:solidFill>
              </a:rPr>
              <a:t>targets</a:t>
            </a:r>
          </a:p>
          <a:p>
            <a:pPr marL="174433" indent="-174433">
              <a:buFont typeface="Arial" panose="020B0604020202020204" pitchFamily="34" charset="0"/>
              <a:buChar char="•"/>
            </a:pPr>
            <a:r>
              <a:rPr lang="en-US" dirty="0" smtClean="0">
                <a:solidFill>
                  <a:schemeClr val="tx1"/>
                </a:solidFill>
              </a:rPr>
              <a:t>Receive progress updates via text or email</a:t>
            </a:r>
            <a:endParaRPr lang="en-US" dirty="0">
              <a:solidFill>
                <a:schemeClr val="tx1"/>
              </a:solidFill>
            </a:endParaRPr>
          </a:p>
          <a:p>
            <a:pPr marL="174433" indent="-174433">
              <a:buFont typeface="Arial" panose="020B0604020202020204" pitchFamily="34" charset="0"/>
              <a:buChar char="•"/>
            </a:pPr>
            <a:r>
              <a:rPr lang="en-US" dirty="0">
                <a:solidFill>
                  <a:schemeClr val="tx1"/>
                </a:solidFill>
              </a:rPr>
              <a:t>Identify ways to save more</a:t>
            </a:r>
          </a:p>
          <a:p>
            <a:r>
              <a:rPr lang="en-US" dirty="0">
                <a:solidFill>
                  <a:schemeClr val="tx1"/>
                </a:solidFill>
              </a:rPr>
              <a:t/>
            </a:r>
            <a:br>
              <a:rPr lang="en-US" dirty="0">
                <a:solidFill>
                  <a:schemeClr val="tx1"/>
                </a:solidFill>
              </a:rPr>
            </a:br>
            <a:r>
              <a:rPr lang="en-US" dirty="0" smtClean="0">
                <a:solidFill>
                  <a:schemeClr val="tx1"/>
                </a:solidFill>
              </a:rPr>
              <a:t>At Regions, we'll </a:t>
            </a:r>
            <a:r>
              <a:rPr lang="en-US" dirty="0">
                <a:solidFill>
                  <a:schemeClr val="tx1"/>
                </a:solidFill>
              </a:rPr>
              <a:t>also allow you to track your upcoming bills and income, </a:t>
            </a:r>
            <a:r>
              <a:rPr lang="en-US" dirty="0" smtClean="0">
                <a:solidFill>
                  <a:schemeClr val="tx1"/>
                </a:solidFill>
              </a:rPr>
              <a:t>which can help you </a:t>
            </a:r>
            <a:r>
              <a:rPr lang="en-US" dirty="0">
                <a:solidFill>
                  <a:schemeClr val="tx1"/>
                </a:solidFill>
              </a:rPr>
              <a:t>to achieve your personal financial goals! Make managing your money enjoyable, </a:t>
            </a:r>
            <a:r>
              <a:rPr lang="en-US" dirty="0" smtClean="0">
                <a:solidFill>
                  <a:schemeClr val="tx1"/>
                </a:solidFill>
              </a:rPr>
              <a:t>informational </a:t>
            </a:r>
            <a:r>
              <a:rPr lang="en-US" dirty="0">
                <a:solidFill>
                  <a:schemeClr val="tx1"/>
                </a:solidFill>
              </a:rPr>
              <a:t>and effective. It's easy, </a:t>
            </a:r>
            <a:r>
              <a:rPr lang="en-US" dirty="0" smtClean="0">
                <a:solidFill>
                  <a:schemeClr val="tx1"/>
                </a:solidFill>
              </a:rPr>
              <a:t>safe </a:t>
            </a:r>
            <a:r>
              <a:rPr lang="en-US" dirty="0">
                <a:solidFill>
                  <a:schemeClr val="tx1"/>
                </a:solidFill>
              </a:rPr>
              <a:t>and secure. Best of all, it's 100% free! You've got nothing to lose, only money to gain!</a:t>
            </a:r>
          </a:p>
          <a:p>
            <a:r>
              <a:rPr lang="en-US" dirty="0">
                <a:solidFill>
                  <a:schemeClr val="tx1"/>
                </a:solidFill>
              </a:rPr>
              <a:t> </a:t>
            </a:r>
          </a:p>
          <a:p>
            <a:r>
              <a:rPr lang="en-US" dirty="0">
                <a:solidFill>
                  <a:schemeClr val="tx1"/>
                </a:solidFill>
              </a:rPr>
              <a:t>Refer to </a:t>
            </a:r>
            <a:r>
              <a:rPr lang="en-US" dirty="0" smtClean="0">
                <a:solidFill>
                  <a:schemeClr val="tx1"/>
                </a:solidFill>
              </a:rPr>
              <a:t>the Insights tab on Regions.com </a:t>
            </a:r>
            <a:r>
              <a:rPr lang="en-US" dirty="0">
                <a:solidFill>
                  <a:schemeClr val="tx1"/>
                </a:solidFill>
              </a:rPr>
              <a:t>for </a:t>
            </a:r>
            <a:r>
              <a:rPr lang="en-US" dirty="0" smtClean="0">
                <a:solidFill>
                  <a:schemeClr val="tx1"/>
                </a:solidFill>
              </a:rPr>
              <a:t>how to improve your money management.</a:t>
            </a:r>
            <a:endParaRPr lang="en-US" dirty="0">
              <a:solidFill>
                <a:schemeClr val="tx1"/>
              </a:solidFill>
            </a:endParaRPr>
          </a:p>
          <a:p>
            <a:endParaRPr lang="en-US" dirty="0" smtClean="0">
              <a:solidFill>
                <a:schemeClr val="tx1"/>
              </a:solidFill>
            </a:endParaRPr>
          </a:p>
          <a:p>
            <a:r>
              <a:rPr lang="en-US" dirty="0" smtClean="0">
                <a:solidFill>
                  <a:schemeClr val="tx1"/>
                </a:solidFill>
              </a:rPr>
              <a:t>&lt;</a:t>
            </a:r>
            <a:r>
              <a:rPr lang="en-US" dirty="0">
                <a:solidFill>
                  <a:schemeClr val="tx1"/>
                </a:solidFill>
              </a:rPr>
              <a:t>click to next slide&gt;</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13" y="3362713"/>
            <a:ext cx="699770" cy="69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p:cNvSpPr txBox="1">
            <a:spLocks/>
          </p:cNvSpPr>
          <p:nvPr/>
        </p:nvSpPr>
        <p:spPr>
          <a:xfrm>
            <a:off x="0" y="8896879"/>
            <a:ext cx="1399540" cy="386821"/>
          </a:xfrm>
          <a:prstGeom prst="rect">
            <a:avLst/>
          </a:prstGeom>
        </p:spPr>
        <p:txBody>
          <a:bodyPr lIns="93031" tIns="46516" rIns="93031" bIns="4651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93"/>
            <a:fld id="{D1B90812-0B77-449E-AACC-F8C52DA348E8}" type="slidenum">
              <a:rPr lang="en-US" sz="1200">
                <a:latin typeface="News Gothic Std" pitchFamily="34" charset="0"/>
              </a:rPr>
              <a:pPr marL="279093"/>
              <a:t>14</a:t>
            </a:fld>
            <a:endParaRPr lang="en-US" sz="1200" dirty="0">
              <a:latin typeface="News Gothic Std" pitchFamily="34" charset="0"/>
            </a:endParaRPr>
          </a:p>
        </p:txBody>
      </p:sp>
    </p:spTree>
    <p:extLst>
      <p:ext uri="{BB962C8B-B14F-4D97-AF65-F5344CB8AC3E}">
        <p14:creationId xmlns:p14="http://schemas.microsoft.com/office/powerpoint/2010/main" val="3173690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1488" y="1082675"/>
            <a:ext cx="2270125" cy="1701800"/>
          </a:xfrm>
          <a:prstGeom prst="rect">
            <a:avLst/>
          </a:prstGeom>
        </p:spPr>
      </p:sp>
      <p:sp>
        <p:nvSpPr>
          <p:cNvPr id="3" name="Notes Placeholder 2"/>
          <p:cNvSpPr>
            <a:spLocks noGrp="1"/>
          </p:cNvSpPr>
          <p:nvPr>
            <p:ph type="body" idx="1"/>
          </p:nvPr>
        </p:nvSpPr>
        <p:spPr>
          <a:xfrm>
            <a:off x="1477292" y="2939838"/>
            <a:ext cx="4976142" cy="5647584"/>
          </a:xfrm>
          <a:prstGeom prst="rect">
            <a:avLst/>
          </a:prstGeom>
        </p:spPr>
        <p:txBody>
          <a:bodyPr/>
          <a:lstStyle/>
          <a:p>
            <a:r>
              <a:rPr lang="en-US" b="1" dirty="0" smtClean="0">
                <a:solidFill>
                  <a:schemeClr val="tx1"/>
                </a:solidFill>
              </a:rPr>
              <a:t>#6-- Protect Yourself from Overdrafts </a:t>
            </a:r>
            <a:r>
              <a:rPr lang="en-US" dirty="0">
                <a:solidFill>
                  <a:schemeClr val="tx1"/>
                </a:solidFill>
              </a:rPr>
              <a:t> </a:t>
            </a:r>
            <a:endParaRPr lang="en-US" dirty="0" smtClean="0">
              <a:solidFill>
                <a:schemeClr val="tx1"/>
              </a:solidFill>
            </a:endParaRPr>
          </a:p>
          <a:p>
            <a:endParaRPr lang="en-US" dirty="0">
              <a:solidFill>
                <a:schemeClr val="tx1"/>
              </a:solidFill>
            </a:endParaRPr>
          </a:p>
          <a:p>
            <a:r>
              <a:rPr lang="en-US" b="1" dirty="0" smtClean="0">
                <a:solidFill>
                  <a:schemeClr val="tx1"/>
                </a:solidFill>
              </a:rPr>
              <a:t>Say: </a:t>
            </a:r>
            <a:r>
              <a:rPr lang="en-US" dirty="0">
                <a:solidFill>
                  <a:schemeClr val="tx1"/>
                </a:solidFill>
              </a:rPr>
              <a:t>  Monitoring your cash flow online can help you stay on top of </a:t>
            </a:r>
            <a:r>
              <a:rPr lang="en-US" dirty="0" smtClean="0">
                <a:solidFill>
                  <a:schemeClr val="tx1"/>
                </a:solidFill>
              </a:rPr>
              <a:t>your available balance, but life can get </a:t>
            </a:r>
            <a:r>
              <a:rPr lang="en-US" dirty="0">
                <a:solidFill>
                  <a:schemeClr val="tx1"/>
                </a:solidFill>
              </a:rPr>
              <a:t>busy. Forgetting to record a check or debit </a:t>
            </a:r>
            <a:r>
              <a:rPr lang="en-US" dirty="0" smtClean="0">
                <a:solidFill>
                  <a:schemeClr val="tx1"/>
                </a:solidFill>
              </a:rPr>
              <a:t>and then spending money that you don’t have in your account can </a:t>
            </a:r>
            <a:r>
              <a:rPr lang="en-US" dirty="0">
                <a:solidFill>
                  <a:schemeClr val="tx1"/>
                </a:solidFill>
              </a:rPr>
              <a:t>easily happen to anyone. </a:t>
            </a:r>
            <a:endParaRPr lang="en-US" dirty="0" smtClean="0">
              <a:solidFill>
                <a:schemeClr val="tx1"/>
              </a:solidFill>
            </a:endParaRPr>
          </a:p>
          <a:p>
            <a:endParaRPr lang="en-US" dirty="0">
              <a:solidFill>
                <a:schemeClr val="tx1"/>
              </a:solidFill>
            </a:endParaRPr>
          </a:p>
          <a:p>
            <a:r>
              <a:rPr lang="en-US" dirty="0" smtClean="0">
                <a:solidFill>
                  <a:schemeClr val="tx1"/>
                </a:solidFill>
              </a:rPr>
              <a:t>For </a:t>
            </a:r>
            <a:r>
              <a:rPr lang="en-US" dirty="0">
                <a:solidFill>
                  <a:schemeClr val="tx1"/>
                </a:solidFill>
              </a:rPr>
              <a:t>greater peace of mind, consider applying for an overdraft protection product to link your checking account to a deposit account, credit </a:t>
            </a:r>
            <a:r>
              <a:rPr lang="en-US" dirty="0" smtClean="0">
                <a:solidFill>
                  <a:schemeClr val="tx1"/>
                </a:solidFill>
              </a:rPr>
              <a:t>line, money market account </a:t>
            </a:r>
            <a:r>
              <a:rPr lang="en-US" dirty="0">
                <a:solidFill>
                  <a:schemeClr val="tx1"/>
                </a:solidFill>
              </a:rPr>
              <a:t>or credit card.</a:t>
            </a:r>
          </a:p>
          <a:p>
            <a:r>
              <a:rPr lang="en-US" dirty="0">
                <a:solidFill>
                  <a:schemeClr val="tx1"/>
                </a:solidFill>
              </a:rPr>
              <a:t> </a:t>
            </a:r>
          </a:p>
          <a:p>
            <a:r>
              <a:rPr lang="en-US" dirty="0">
                <a:solidFill>
                  <a:schemeClr val="tx1"/>
                </a:solidFill>
              </a:rPr>
              <a:t>Then, if your account is overdrawn, overdraft protection will automatically transfer money to cover the transactions (assuming funds are available in the linked account, of course). </a:t>
            </a:r>
            <a:r>
              <a:rPr lang="en-US" dirty="0" smtClean="0">
                <a:solidFill>
                  <a:schemeClr val="tx1"/>
                </a:solidFill>
              </a:rPr>
              <a:t>The transfer fees are usually less than the overdraft fees.</a:t>
            </a:r>
          </a:p>
          <a:p>
            <a:endParaRPr lang="en-US" dirty="0">
              <a:solidFill>
                <a:schemeClr val="tx1"/>
              </a:solidFill>
            </a:endParaRPr>
          </a:p>
          <a:p>
            <a:r>
              <a:rPr lang="en-US" dirty="0" smtClean="0">
                <a:solidFill>
                  <a:schemeClr val="tx1"/>
                </a:solidFill>
              </a:rPr>
              <a:t>You can also manage your Standard Overdraft Coverage options and “Opt in” or “Opt Out” through online banking.</a:t>
            </a:r>
          </a:p>
          <a:p>
            <a:endParaRPr lang="en-US" dirty="0">
              <a:solidFill>
                <a:schemeClr val="tx1"/>
              </a:solidFill>
            </a:endParaRPr>
          </a:p>
          <a:p>
            <a:r>
              <a:rPr lang="en-US" dirty="0" smtClean="0">
                <a:solidFill>
                  <a:schemeClr val="tx1"/>
                </a:solidFill>
              </a:rPr>
              <a:t>Check with your bank about for costs associated with overdraft fees. Using a line of credit or credit card will subject you to interest for drawing on those lines.</a:t>
            </a:r>
          </a:p>
          <a:p>
            <a:endParaRPr lang="en-US" dirty="0">
              <a:solidFill>
                <a:schemeClr val="tx1"/>
              </a:solidFill>
            </a:endParaRPr>
          </a:p>
          <a:p>
            <a:endParaRPr lang="en-US" b="1" dirty="0" smtClean="0">
              <a:solidFill>
                <a:schemeClr val="tx1"/>
              </a:solidFill>
            </a:endParaRPr>
          </a:p>
          <a:p>
            <a:r>
              <a:rPr lang="en-US" dirty="0" smtClean="0">
                <a:solidFill>
                  <a:schemeClr val="tx1"/>
                </a:solidFill>
              </a:rPr>
              <a:t>&lt;</a:t>
            </a:r>
            <a:r>
              <a:rPr lang="en-US" dirty="0">
                <a:solidFill>
                  <a:schemeClr val="tx1"/>
                </a:solidFill>
              </a:rPr>
              <a:t>click to next slide&gt;</a:t>
            </a:r>
          </a:p>
          <a:p>
            <a:endParaRPr lang="en-US" b="1" dirty="0">
              <a:solidFill>
                <a:schemeClr val="tx1"/>
              </a:solidFill>
            </a:endParaRPr>
          </a:p>
          <a:p>
            <a:pPr eaLnBrk="1" hangingPunct="1"/>
            <a:endParaRPr lang="en-US" b="1" dirty="0" smtClean="0">
              <a:solidFill>
                <a:schemeClr val="tx1"/>
              </a:solidFill>
            </a:endParaRPr>
          </a:p>
        </p:txBody>
      </p:sp>
      <p:sp>
        <p:nvSpPr>
          <p:cNvPr id="6" name="Slide Number Placeholder 3"/>
          <p:cNvSpPr txBox="1">
            <a:spLocks/>
          </p:cNvSpPr>
          <p:nvPr/>
        </p:nvSpPr>
        <p:spPr>
          <a:xfrm>
            <a:off x="0" y="8896879"/>
            <a:ext cx="1399540" cy="386821"/>
          </a:xfrm>
          <a:prstGeom prst="rect">
            <a:avLst/>
          </a:prstGeom>
        </p:spPr>
        <p:txBody>
          <a:bodyPr lIns="93031" tIns="46516" rIns="93031" bIns="4651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93"/>
            <a:fld id="{D1B90812-0B77-449E-AACC-F8C52DA348E8}" type="slidenum">
              <a:rPr lang="en-US" sz="1200">
                <a:latin typeface="News Gothic Std" pitchFamily="34" charset="0"/>
              </a:rPr>
              <a:pPr marL="279093"/>
              <a:t>15</a:t>
            </a:fld>
            <a:endParaRPr lang="en-US" sz="1200" dirty="0">
              <a:latin typeface="News Gothic Std"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13" y="3404023"/>
            <a:ext cx="699770" cy="69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4322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1488" y="1082675"/>
            <a:ext cx="2270125" cy="1701800"/>
          </a:xfrm>
          <a:prstGeom prst="rect">
            <a:avLst/>
          </a:prstGeom>
        </p:spPr>
      </p:sp>
      <p:sp>
        <p:nvSpPr>
          <p:cNvPr id="3" name="Notes Placeholder 2"/>
          <p:cNvSpPr>
            <a:spLocks noGrp="1"/>
          </p:cNvSpPr>
          <p:nvPr>
            <p:ph type="body" idx="1"/>
          </p:nvPr>
        </p:nvSpPr>
        <p:spPr>
          <a:xfrm>
            <a:off x="1477292" y="2939838"/>
            <a:ext cx="4742886" cy="5435812"/>
          </a:xfrm>
          <a:prstGeom prst="rect">
            <a:avLst/>
          </a:prstGeom>
        </p:spPr>
        <p:txBody>
          <a:bodyPr/>
          <a:lstStyle/>
          <a:p>
            <a:r>
              <a:rPr lang="en-US" b="1" dirty="0">
                <a:solidFill>
                  <a:schemeClr val="tx1"/>
                </a:solidFill>
              </a:rPr>
              <a:t>Easily Monitor Your  Accounts</a:t>
            </a:r>
            <a:endParaRPr lang="en-US" dirty="0">
              <a:solidFill>
                <a:schemeClr val="tx1"/>
              </a:solidFill>
            </a:endParaRPr>
          </a:p>
          <a:p>
            <a:endParaRPr lang="en-US" dirty="0">
              <a:solidFill>
                <a:schemeClr val="tx1"/>
              </a:solidFill>
            </a:endParaRPr>
          </a:p>
          <a:p>
            <a:pPr defTabSz="930311">
              <a:defRPr/>
            </a:pPr>
            <a:r>
              <a:rPr lang="en-US" b="1" dirty="0" smtClean="0">
                <a:solidFill>
                  <a:schemeClr val="tx1"/>
                </a:solidFill>
              </a:rPr>
              <a:t>Say</a:t>
            </a:r>
            <a:r>
              <a:rPr lang="en-US" b="1" dirty="0">
                <a:solidFill>
                  <a:schemeClr val="tx1"/>
                </a:solidFill>
              </a:rPr>
              <a:t>: </a:t>
            </a:r>
            <a:r>
              <a:rPr lang="en-US" b="0" dirty="0" smtClean="0">
                <a:solidFill>
                  <a:schemeClr val="tx1"/>
                </a:solidFill>
              </a:rPr>
              <a:t>Our third </a:t>
            </a:r>
            <a:r>
              <a:rPr lang="en-US" b="0" dirty="0">
                <a:solidFill>
                  <a:schemeClr val="tx1"/>
                </a:solidFill>
              </a:rPr>
              <a:t>cluster of banking technology that can help you simplify your life </a:t>
            </a:r>
            <a:r>
              <a:rPr lang="en-US" b="0" dirty="0" smtClean="0">
                <a:solidFill>
                  <a:schemeClr val="tx1"/>
                </a:solidFill>
              </a:rPr>
              <a:t>covers ways to </a:t>
            </a:r>
            <a:r>
              <a:rPr lang="en-US" b="0" i="1" dirty="0" smtClean="0">
                <a:solidFill>
                  <a:schemeClr val="tx1"/>
                </a:solidFill>
              </a:rPr>
              <a:t>Easily Monitor Your Accounts</a:t>
            </a:r>
            <a:r>
              <a:rPr lang="en-US" b="0" dirty="0" smtClean="0">
                <a:solidFill>
                  <a:schemeClr val="tx1"/>
                </a:solidFill>
              </a:rPr>
              <a:t>.</a:t>
            </a:r>
          </a:p>
          <a:p>
            <a:pPr defTabSz="930311">
              <a:defRPr/>
            </a:pPr>
            <a:endParaRPr lang="en-US" b="1" dirty="0">
              <a:solidFill>
                <a:schemeClr val="tx1"/>
              </a:solidFill>
            </a:endParaRPr>
          </a:p>
          <a:p>
            <a:pPr defTabSz="930311">
              <a:defRPr/>
            </a:pPr>
            <a:r>
              <a:rPr lang="en-US" dirty="0" smtClean="0">
                <a:solidFill>
                  <a:schemeClr val="tx1"/>
                </a:solidFill>
              </a:rPr>
              <a:t>You </a:t>
            </a:r>
            <a:r>
              <a:rPr lang="en-US" dirty="0">
                <a:solidFill>
                  <a:schemeClr val="tx1"/>
                </a:solidFill>
              </a:rPr>
              <a:t>can know what’s happening with your accounts every day by monitoring them using banking technology. And who couldn’t use a little of that?! There are many ways that using technology tools can take the hassle out of </a:t>
            </a:r>
            <a:r>
              <a:rPr lang="en-US" dirty="0" smtClean="0">
                <a:solidFill>
                  <a:schemeClr val="tx1"/>
                </a:solidFill>
              </a:rPr>
              <a:t>monitoring </a:t>
            </a:r>
            <a:r>
              <a:rPr lang="en-US" dirty="0">
                <a:solidFill>
                  <a:schemeClr val="tx1"/>
                </a:solidFill>
              </a:rPr>
              <a:t>your finances. </a:t>
            </a:r>
            <a:r>
              <a:rPr lang="en-US" dirty="0" smtClean="0">
                <a:solidFill>
                  <a:schemeClr val="tx1"/>
                </a:solidFill>
              </a:rPr>
              <a:t>Let’s take </a:t>
            </a:r>
            <a:r>
              <a:rPr lang="en-US" dirty="0">
                <a:solidFill>
                  <a:schemeClr val="tx1"/>
                </a:solidFill>
              </a:rPr>
              <a:t>a look.</a:t>
            </a:r>
          </a:p>
          <a:p>
            <a:endParaRPr lang="en-US" dirty="0" smtClean="0">
              <a:solidFill>
                <a:schemeClr val="tx1"/>
              </a:solidFill>
            </a:endParaRPr>
          </a:p>
          <a:p>
            <a:r>
              <a:rPr lang="en-US" dirty="0" smtClean="0">
                <a:solidFill>
                  <a:schemeClr val="tx1"/>
                </a:solidFill>
              </a:rPr>
              <a:t>&lt;</a:t>
            </a:r>
            <a:r>
              <a:rPr lang="en-US" dirty="0">
                <a:solidFill>
                  <a:schemeClr val="tx1"/>
                </a:solidFill>
              </a:rPr>
              <a:t>click to next slide&gt;</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13" y="3362713"/>
            <a:ext cx="699770" cy="69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p:cNvSpPr txBox="1">
            <a:spLocks/>
          </p:cNvSpPr>
          <p:nvPr/>
        </p:nvSpPr>
        <p:spPr>
          <a:xfrm>
            <a:off x="0" y="8896879"/>
            <a:ext cx="1399540" cy="386821"/>
          </a:xfrm>
          <a:prstGeom prst="rect">
            <a:avLst/>
          </a:prstGeom>
        </p:spPr>
        <p:txBody>
          <a:bodyPr lIns="93031" tIns="46516" rIns="93031" bIns="4651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93"/>
            <a:fld id="{D1B90812-0B77-449E-AACC-F8C52DA348E8}" type="slidenum">
              <a:rPr lang="en-US" sz="1200">
                <a:latin typeface="News Gothic Std" pitchFamily="34" charset="0"/>
              </a:rPr>
              <a:pPr marL="279093"/>
              <a:t>16</a:t>
            </a:fld>
            <a:endParaRPr lang="en-US" sz="1200" dirty="0">
              <a:latin typeface="News Gothic Std" pitchFamily="34" charset="0"/>
            </a:endParaRPr>
          </a:p>
        </p:txBody>
      </p:sp>
    </p:spTree>
    <p:extLst>
      <p:ext uri="{BB962C8B-B14F-4D97-AF65-F5344CB8AC3E}">
        <p14:creationId xmlns:p14="http://schemas.microsoft.com/office/powerpoint/2010/main" val="3173690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26"/>
          <p:cNvSpPr>
            <a:spLocks noGrp="1" noRot="1" noChangeAspect="1" noChangeArrowheads="1" noTextEdit="1"/>
          </p:cNvSpPr>
          <p:nvPr>
            <p:ph type="sldImg"/>
          </p:nvPr>
        </p:nvSpPr>
        <p:spPr>
          <a:xfrm>
            <a:off x="4189413" y="1006475"/>
            <a:ext cx="2371725" cy="1778000"/>
          </a:xfrm>
          <a:ln/>
        </p:spPr>
      </p:sp>
      <p:sp>
        <p:nvSpPr>
          <p:cNvPr id="55300" name="Rectangle 1027"/>
          <p:cNvSpPr>
            <a:spLocks noGrp="1" noChangeArrowheads="1"/>
          </p:cNvSpPr>
          <p:nvPr>
            <p:ph type="body" idx="1"/>
          </p:nvPr>
        </p:nvSpPr>
        <p:spPr>
          <a:xfrm>
            <a:off x="1452995" y="2923721"/>
            <a:ext cx="5155944" cy="61665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10"/>
              </a:spcBef>
              <a:defRPr/>
            </a:pPr>
            <a:r>
              <a:rPr lang="en-US" b="1" dirty="0" smtClean="0">
                <a:solidFill>
                  <a:schemeClr val="tx1"/>
                </a:solidFill>
              </a:rPr>
              <a:t>#8-- </a:t>
            </a:r>
            <a:r>
              <a:rPr lang="en-US" b="1" dirty="0">
                <a:solidFill>
                  <a:schemeClr val="tx1"/>
                </a:solidFill>
              </a:rPr>
              <a:t>Check Your Balances</a:t>
            </a:r>
          </a:p>
          <a:p>
            <a:pPr>
              <a:spcBef>
                <a:spcPts val="610"/>
              </a:spcBef>
              <a:defRPr/>
            </a:pPr>
            <a:endParaRPr lang="en-US" b="1" dirty="0">
              <a:solidFill>
                <a:schemeClr val="tx1"/>
              </a:solidFill>
            </a:endParaRPr>
          </a:p>
          <a:p>
            <a:r>
              <a:rPr lang="en-US" b="1" dirty="0">
                <a:solidFill>
                  <a:schemeClr val="tx1"/>
                </a:solidFill>
              </a:rPr>
              <a:t>Say: </a:t>
            </a:r>
            <a:r>
              <a:rPr lang="en-US" dirty="0">
                <a:solidFill>
                  <a:schemeClr val="tx1"/>
                </a:solidFill>
              </a:rPr>
              <a:t>The ability to monitor money is important when you care about where you stand financially. By checking your balance you'll know if you can afford that next purchase</a:t>
            </a:r>
            <a:r>
              <a:rPr lang="en-US" dirty="0" smtClean="0">
                <a:solidFill>
                  <a:schemeClr val="tx1"/>
                </a:solidFill>
              </a:rPr>
              <a:t>.</a:t>
            </a:r>
          </a:p>
          <a:p>
            <a:endParaRPr lang="en-US" dirty="0">
              <a:solidFill>
                <a:schemeClr val="tx1"/>
              </a:solidFill>
            </a:endParaRPr>
          </a:p>
          <a:p>
            <a:r>
              <a:rPr lang="en-US" dirty="0" smtClean="0">
                <a:solidFill>
                  <a:schemeClr val="tx1"/>
                </a:solidFill>
              </a:rPr>
              <a:t>With </a:t>
            </a:r>
            <a:r>
              <a:rPr lang="en-US" dirty="0">
                <a:solidFill>
                  <a:schemeClr val="tx1"/>
                </a:solidFill>
              </a:rPr>
              <a:t>traditional banking, if you want to know how much money is in your account, you'll have to visit a bank teller or your bank's ATM, or you can make a phone call to a customer service </a:t>
            </a:r>
            <a:r>
              <a:rPr lang="en-US" dirty="0" smtClean="0">
                <a:solidFill>
                  <a:schemeClr val="tx1"/>
                </a:solidFill>
              </a:rPr>
              <a:t>number. </a:t>
            </a:r>
            <a:r>
              <a:rPr lang="en-US" dirty="0">
                <a:solidFill>
                  <a:schemeClr val="tx1"/>
                </a:solidFill>
              </a:rPr>
              <a:t>With online banking, all of that information is at your fingertips simply by visiting your bank’s website. 24/7! </a:t>
            </a:r>
            <a:endParaRPr lang="en-US" dirty="0" smtClean="0">
              <a:solidFill>
                <a:schemeClr val="tx1"/>
              </a:solidFill>
            </a:endParaRPr>
          </a:p>
          <a:p>
            <a:endParaRPr lang="en-US" dirty="0">
              <a:solidFill>
                <a:schemeClr val="tx1"/>
              </a:solidFill>
            </a:endParaRPr>
          </a:p>
          <a:p>
            <a:r>
              <a:rPr lang="en-US" dirty="0">
                <a:solidFill>
                  <a:schemeClr val="tx1"/>
                </a:solidFill>
              </a:rPr>
              <a:t>With </a:t>
            </a:r>
            <a:r>
              <a:rPr lang="en-US" b="1" dirty="0">
                <a:solidFill>
                  <a:schemeClr val="tx1"/>
                </a:solidFill>
              </a:rPr>
              <a:t>My GreenInsights</a:t>
            </a:r>
            <a:r>
              <a:rPr lang="en-US" dirty="0">
                <a:solidFill>
                  <a:schemeClr val="tx1"/>
                </a:solidFill>
              </a:rPr>
              <a:t>, which is free to Regions customers, you can check </a:t>
            </a:r>
            <a:r>
              <a:rPr lang="en-US" u="sng" dirty="0">
                <a:solidFill>
                  <a:schemeClr val="tx1"/>
                </a:solidFill>
              </a:rPr>
              <a:t>all</a:t>
            </a:r>
            <a:r>
              <a:rPr lang="en-US" dirty="0">
                <a:solidFill>
                  <a:schemeClr val="tx1"/>
                </a:solidFill>
              </a:rPr>
              <a:t> of your account balances online via your one Regions online banking login. And we do mean </a:t>
            </a:r>
            <a:r>
              <a:rPr lang="en-US" u="sng" dirty="0">
                <a:solidFill>
                  <a:schemeClr val="tx1"/>
                </a:solidFill>
              </a:rPr>
              <a:t>all</a:t>
            </a:r>
            <a:r>
              <a:rPr lang="en-US" dirty="0">
                <a:solidFill>
                  <a:schemeClr val="tx1"/>
                </a:solidFill>
              </a:rPr>
              <a:t>. You can </a:t>
            </a:r>
            <a:r>
              <a:rPr lang="en-US" dirty="0" smtClean="0">
                <a:solidFill>
                  <a:schemeClr val="tx1"/>
                </a:solidFill>
              </a:rPr>
              <a:t>now </a:t>
            </a:r>
            <a:r>
              <a:rPr lang="en-US" dirty="0">
                <a:solidFill>
                  <a:schemeClr val="tx1"/>
                </a:solidFill>
              </a:rPr>
              <a:t>add accounts you hold at other banks to your Regions </a:t>
            </a:r>
            <a:r>
              <a:rPr lang="en-US" b="1" dirty="0">
                <a:solidFill>
                  <a:schemeClr val="tx1"/>
                </a:solidFill>
              </a:rPr>
              <a:t>My GreenInsights </a:t>
            </a:r>
            <a:r>
              <a:rPr lang="en-US" dirty="0">
                <a:solidFill>
                  <a:schemeClr val="tx1"/>
                </a:solidFill>
              </a:rPr>
              <a:t>using the free account aggregation service.</a:t>
            </a:r>
          </a:p>
          <a:p>
            <a:endParaRPr lang="en-US" dirty="0">
              <a:solidFill>
                <a:schemeClr val="tx1"/>
              </a:solidFill>
            </a:endParaRPr>
          </a:p>
          <a:p>
            <a:r>
              <a:rPr lang="en-US" dirty="0" smtClean="0">
                <a:solidFill>
                  <a:schemeClr val="tx1"/>
                </a:solidFill>
              </a:rPr>
              <a:t>Did you know that at Regions, you can </a:t>
            </a:r>
            <a:r>
              <a:rPr lang="en-US" dirty="0">
                <a:solidFill>
                  <a:schemeClr val="tx1"/>
                </a:solidFill>
              </a:rPr>
              <a:t>check your bank balance several ways without ever going to the bank or ATM: Voice, Online, and Mobile Smartphone App. Many banks offer account </a:t>
            </a:r>
            <a:r>
              <a:rPr lang="en-US" dirty="0" smtClean="0">
                <a:solidFill>
                  <a:schemeClr val="tx1"/>
                </a:solidFill>
              </a:rPr>
              <a:t>information, </a:t>
            </a:r>
            <a:r>
              <a:rPr lang="en-US" dirty="0">
                <a:solidFill>
                  <a:schemeClr val="tx1"/>
                </a:solidFill>
              </a:rPr>
              <a:t>such as account </a:t>
            </a:r>
            <a:r>
              <a:rPr lang="en-US" dirty="0" smtClean="0">
                <a:solidFill>
                  <a:schemeClr val="tx1"/>
                </a:solidFill>
              </a:rPr>
              <a:t>balance, </a:t>
            </a:r>
            <a:r>
              <a:rPr lang="en-US" dirty="0">
                <a:solidFill>
                  <a:schemeClr val="tx1"/>
                </a:solidFill>
              </a:rPr>
              <a:t>via text message. This method is rising in popularity</a:t>
            </a:r>
            <a:r>
              <a:rPr lang="en-US" dirty="0" smtClean="0">
                <a:solidFill>
                  <a:schemeClr val="tx1"/>
                </a:solidFill>
              </a:rPr>
              <a:t>. Keep in mind that your mobile phone carrier’s data or messaging fees may apply.</a:t>
            </a:r>
            <a:endParaRPr lang="en-US" dirty="0">
              <a:solidFill>
                <a:schemeClr val="tx1"/>
              </a:solidFill>
            </a:endParaRPr>
          </a:p>
          <a:p>
            <a:endParaRPr lang="en-US" dirty="0">
              <a:solidFill>
                <a:schemeClr val="tx1"/>
              </a:solidFill>
            </a:endParaRPr>
          </a:p>
          <a:p>
            <a:r>
              <a:rPr lang="en-US" b="1" dirty="0">
                <a:solidFill>
                  <a:schemeClr val="tx1"/>
                </a:solidFill>
              </a:rPr>
              <a:t>Ask for questions </a:t>
            </a:r>
            <a:r>
              <a:rPr lang="en-US" dirty="0">
                <a:solidFill>
                  <a:schemeClr val="tx1"/>
                </a:solidFill>
              </a:rPr>
              <a:t>and take time to answer any that have arisen to this point.</a:t>
            </a:r>
          </a:p>
          <a:p>
            <a:endParaRPr lang="en-US" dirty="0">
              <a:solidFill>
                <a:schemeClr val="tx1"/>
              </a:solidFill>
            </a:endParaRPr>
          </a:p>
          <a:p>
            <a:pPr>
              <a:spcBef>
                <a:spcPts val="610"/>
              </a:spcBef>
              <a:spcAft>
                <a:spcPts val="610"/>
              </a:spcAft>
            </a:pPr>
            <a:r>
              <a:rPr lang="en-US" dirty="0" smtClean="0">
                <a:solidFill>
                  <a:schemeClr val="tx1"/>
                </a:solidFill>
              </a:rPr>
              <a:t>&lt;click to next slide&gt;</a:t>
            </a:r>
          </a:p>
          <a:p>
            <a:pPr>
              <a:spcBef>
                <a:spcPts val="610"/>
              </a:spcBef>
              <a:spcAft>
                <a:spcPts val="610"/>
              </a:spcAft>
            </a:pPr>
            <a:endParaRPr lang="en-US" dirty="0" smtClean="0">
              <a:latin typeface="Arial" pitchFamily="34" charset="0"/>
              <a:ea typeface="ＭＳ Ｐゴシック" pitchFamily="34" charset="-128"/>
            </a:endParaRPr>
          </a:p>
          <a:p>
            <a:pPr>
              <a:spcBef>
                <a:spcPts val="610"/>
              </a:spcBef>
              <a:spcAft>
                <a:spcPts val="610"/>
              </a:spcAft>
            </a:pPr>
            <a:endParaRPr lang="en-US" b="1" dirty="0" smtClean="0"/>
          </a:p>
        </p:txBody>
      </p:sp>
      <p:sp>
        <p:nvSpPr>
          <p:cNvPr id="5" name="Slide Number Placeholder 3"/>
          <p:cNvSpPr txBox="1">
            <a:spLocks/>
          </p:cNvSpPr>
          <p:nvPr/>
        </p:nvSpPr>
        <p:spPr>
          <a:xfrm>
            <a:off x="0" y="8896879"/>
            <a:ext cx="1399540" cy="386821"/>
          </a:xfrm>
          <a:prstGeom prst="rect">
            <a:avLst/>
          </a:prstGeom>
        </p:spPr>
        <p:txBody>
          <a:bodyPr lIns="93031" tIns="46516" rIns="93031" bIns="4651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93"/>
            <a:fld id="{D1B90812-0B77-449E-AACC-F8C52DA348E8}" type="slidenum">
              <a:rPr lang="en-US" sz="1200">
                <a:solidFill>
                  <a:prstClr val="black"/>
                </a:solidFill>
                <a:latin typeface="News Gothic Std" pitchFamily="34" charset="0"/>
              </a:rPr>
              <a:pPr marL="279093"/>
              <a:t>17</a:t>
            </a:fld>
            <a:endParaRPr lang="en-US" sz="1200" dirty="0">
              <a:solidFill>
                <a:prstClr val="black"/>
              </a:solidFill>
              <a:latin typeface="News Gothic Std"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99" y="3404023"/>
            <a:ext cx="699770" cy="69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513" y="7222172"/>
            <a:ext cx="699770" cy="696278"/>
          </a:xfrm>
          <a:prstGeom prst="rect">
            <a:avLst/>
          </a:prstGeom>
        </p:spPr>
      </p:pic>
    </p:spTree>
    <p:extLst>
      <p:ext uri="{BB962C8B-B14F-4D97-AF65-F5344CB8AC3E}">
        <p14:creationId xmlns:p14="http://schemas.microsoft.com/office/powerpoint/2010/main" val="3036874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89413" y="1006475"/>
            <a:ext cx="2371725" cy="1778000"/>
          </a:xfrm>
        </p:spPr>
      </p:sp>
      <p:sp>
        <p:nvSpPr>
          <p:cNvPr id="3" name="Notes Placeholder 2"/>
          <p:cNvSpPr>
            <a:spLocks noGrp="1"/>
          </p:cNvSpPr>
          <p:nvPr>
            <p:ph type="body" idx="1"/>
          </p:nvPr>
        </p:nvSpPr>
        <p:spPr/>
        <p:txBody>
          <a:bodyPr/>
          <a:lstStyle/>
          <a:p>
            <a:r>
              <a:rPr lang="en-US" b="1" dirty="0" smtClean="0"/>
              <a:t>#9-- Opt for eStatements</a:t>
            </a:r>
          </a:p>
          <a:p>
            <a:endParaRPr lang="en-US" dirty="0" smtClean="0"/>
          </a:p>
          <a:p>
            <a:r>
              <a:rPr lang="en-US" b="1" dirty="0"/>
              <a:t>Say: </a:t>
            </a:r>
            <a:r>
              <a:rPr lang="en-US" dirty="0"/>
              <a:t>Conveniently access bank statements online.  </a:t>
            </a:r>
          </a:p>
          <a:p>
            <a:r>
              <a:rPr lang="en-US" dirty="0"/>
              <a:t> </a:t>
            </a:r>
          </a:p>
          <a:p>
            <a:r>
              <a:rPr lang="en-US" dirty="0" smtClean="0"/>
              <a:t>If you opt for Regions </a:t>
            </a:r>
            <a:r>
              <a:rPr lang="en-US" dirty="0" err="1" smtClean="0"/>
              <a:t>eStatement</a:t>
            </a:r>
            <a:r>
              <a:rPr lang="en-US" dirty="0" smtClean="0"/>
              <a:t>, you </a:t>
            </a:r>
            <a:r>
              <a:rPr lang="en-US" dirty="0"/>
              <a:t>can also access bank statements (on all your accounts) anytime online. It's fast and free, and it eliminates receiving printed statements in the mail each month — saving paper, envelopes and time. Want more reasons to switch to electronic statement </a:t>
            </a:r>
            <a:r>
              <a:rPr lang="en-US" dirty="0" smtClean="0"/>
              <a:t>delivery at Regions?</a:t>
            </a:r>
            <a:endParaRPr lang="en-US" dirty="0"/>
          </a:p>
          <a:p>
            <a:endParaRPr lang="en-US" b="1" dirty="0">
              <a:solidFill>
                <a:schemeClr val="tx1"/>
              </a:solidFill>
            </a:endParaRPr>
          </a:p>
          <a:p>
            <a:r>
              <a:rPr lang="en-US" b="1" dirty="0">
                <a:solidFill>
                  <a:schemeClr val="tx1"/>
                </a:solidFill>
              </a:rPr>
              <a:t>Review </a:t>
            </a:r>
            <a:r>
              <a:rPr lang="en-US" dirty="0">
                <a:solidFill>
                  <a:schemeClr val="tx1"/>
                </a:solidFill>
              </a:rPr>
              <a:t>the benefits listed on the slide:</a:t>
            </a:r>
          </a:p>
          <a:p>
            <a:pPr marL="290722" indent="-290722">
              <a:spcAft>
                <a:spcPts val="610"/>
              </a:spcAft>
              <a:buSzPct val="100000"/>
              <a:buBlip>
                <a:blip r:embed="rId3"/>
              </a:buBlip>
            </a:pPr>
            <a:r>
              <a:rPr lang="en-US" dirty="0" smtClean="0"/>
              <a:t>No need to wait for the U.S. Mail. </a:t>
            </a:r>
            <a:endParaRPr lang="en-US" sz="1100" dirty="0"/>
          </a:p>
          <a:p>
            <a:pPr marL="290722" indent="-290722">
              <a:spcAft>
                <a:spcPts val="610"/>
              </a:spcAft>
              <a:buSzPct val="100000"/>
              <a:buBlip>
                <a:blip r:embed="rId3"/>
              </a:buBlip>
            </a:pPr>
            <a:r>
              <a:rPr lang="en-US" dirty="0" smtClean="0"/>
              <a:t>Receive an e-mail reminder when your statements are ready for viewing.</a:t>
            </a:r>
            <a:endParaRPr lang="en-US" sz="1100" dirty="0"/>
          </a:p>
          <a:p>
            <a:pPr marL="290722" indent="-290722">
              <a:spcAft>
                <a:spcPts val="610"/>
              </a:spcAft>
              <a:buSzPct val="100000"/>
              <a:buBlip>
                <a:blip r:embed="rId3"/>
              </a:buBlip>
            </a:pPr>
            <a:r>
              <a:rPr lang="en-US" dirty="0" smtClean="0"/>
              <a:t>Because you bypass the home mailbox, you prevent possible mail theft, a common starting point for ID theft.</a:t>
            </a:r>
            <a:endParaRPr lang="en-US" sz="1100" dirty="0"/>
          </a:p>
          <a:p>
            <a:pPr marL="290722" indent="-290722">
              <a:spcAft>
                <a:spcPts val="610"/>
              </a:spcAft>
              <a:buSzPct val="100000"/>
              <a:buBlip>
                <a:blip r:embed="rId3"/>
              </a:buBlip>
            </a:pPr>
            <a:r>
              <a:rPr lang="en-US" dirty="0" smtClean="0"/>
              <a:t>Choose to print statements or download them to your personal computer.</a:t>
            </a:r>
            <a:endParaRPr lang="en-US" sz="1100" dirty="0"/>
          </a:p>
          <a:p>
            <a:pPr marL="290722" indent="-290722">
              <a:spcAft>
                <a:spcPts val="610"/>
              </a:spcAft>
              <a:buSzPct val="100000"/>
              <a:buBlip>
                <a:blip r:embed="rId3"/>
              </a:buBlip>
            </a:pPr>
            <a:r>
              <a:rPr lang="en-US" dirty="0" smtClean="0"/>
              <a:t>Reduce clutter.</a:t>
            </a:r>
            <a:endParaRPr lang="en-US" sz="1100" dirty="0"/>
          </a:p>
          <a:p>
            <a:pPr marL="290722" indent="-290722">
              <a:spcAft>
                <a:spcPts val="610"/>
              </a:spcAft>
              <a:buSzPct val="100000"/>
              <a:buBlip>
                <a:blip r:embed="rId3"/>
              </a:buBlip>
            </a:pPr>
            <a:r>
              <a:rPr lang="en-US" dirty="0" smtClean="0"/>
              <a:t>View past statements.</a:t>
            </a:r>
            <a:endParaRPr lang="en-US" sz="1100" dirty="0"/>
          </a:p>
          <a:p>
            <a:r>
              <a:rPr lang="en-US" dirty="0">
                <a:solidFill>
                  <a:schemeClr val="tx1"/>
                </a:solidFill>
              </a:rPr>
              <a:t> </a:t>
            </a:r>
            <a:endParaRPr lang="en-US" sz="1100" dirty="0">
              <a:solidFill>
                <a:schemeClr val="tx1"/>
              </a:solidFill>
            </a:endParaRPr>
          </a:p>
          <a:p>
            <a:r>
              <a:rPr lang="en-US" dirty="0" smtClean="0">
                <a:solidFill>
                  <a:schemeClr val="tx1"/>
                </a:solidFill>
              </a:rPr>
              <a:t>&lt;click to next slide&gt;</a:t>
            </a:r>
          </a:p>
          <a:p>
            <a:endParaRPr lang="en-US"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13" y="3326659"/>
            <a:ext cx="699770" cy="69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437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26"/>
          <p:cNvSpPr>
            <a:spLocks noGrp="1" noRot="1" noChangeAspect="1" noChangeArrowheads="1" noTextEdit="1"/>
          </p:cNvSpPr>
          <p:nvPr>
            <p:ph type="sldImg"/>
          </p:nvPr>
        </p:nvSpPr>
        <p:spPr>
          <a:xfrm>
            <a:off x="4189413" y="1006475"/>
            <a:ext cx="2371725" cy="1778000"/>
          </a:xfrm>
          <a:ln/>
        </p:spPr>
      </p:sp>
      <p:sp>
        <p:nvSpPr>
          <p:cNvPr id="55300" name="Rectangle 1027"/>
          <p:cNvSpPr>
            <a:spLocks noGrp="1" noChangeArrowheads="1"/>
          </p:cNvSpPr>
          <p:nvPr>
            <p:ph type="body" idx="1"/>
          </p:nvPr>
        </p:nvSpPr>
        <p:spPr>
          <a:xfrm>
            <a:off x="1452996" y="2923721"/>
            <a:ext cx="4878904" cy="61665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0311">
              <a:defRPr/>
            </a:pPr>
            <a:r>
              <a:rPr lang="en-US" b="1" dirty="0" smtClean="0">
                <a:solidFill>
                  <a:schemeClr val="tx1"/>
                </a:solidFill>
              </a:rPr>
              <a:t>#10-- </a:t>
            </a:r>
            <a:r>
              <a:rPr lang="en-US" b="1" dirty="0">
                <a:solidFill>
                  <a:schemeClr val="tx1"/>
                </a:solidFill>
              </a:rPr>
              <a:t>Check Credit Reports and </a:t>
            </a:r>
            <a:r>
              <a:rPr lang="en-US" b="1" dirty="0" smtClean="0">
                <a:solidFill>
                  <a:schemeClr val="tx1"/>
                </a:solidFill>
              </a:rPr>
              <a:t>Score Annually</a:t>
            </a:r>
            <a:endParaRPr lang="en-US" dirty="0">
              <a:solidFill>
                <a:schemeClr val="tx1"/>
              </a:solidFill>
            </a:endParaRPr>
          </a:p>
          <a:p>
            <a:endParaRPr lang="en-US" b="1" dirty="0">
              <a:solidFill>
                <a:schemeClr val="tx1"/>
              </a:solidFill>
            </a:endParaRPr>
          </a:p>
          <a:p>
            <a:r>
              <a:rPr lang="en-US" b="1" dirty="0">
                <a:solidFill>
                  <a:schemeClr val="tx1"/>
                </a:solidFill>
              </a:rPr>
              <a:t>Say: </a:t>
            </a:r>
            <a:r>
              <a:rPr lang="en-US" dirty="0" smtClean="0">
                <a:solidFill>
                  <a:schemeClr val="tx1"/>
                </a:solidFill>
              </a:rPr>
              <a:t>The three largest nationwide credit </a:t>
            </a:r>
            <a:r>
              <a:rPr lang="en-US" dirty="0">
                <a:solidFill>
                  <a:schemeClr val="tx1"/>
                </a:solidFill>
              </a:rPr>
              <a:t>reporting </a:t>
            </a:r>
            <a:r>
              <a:rPr lang="en-US" dirty="0" smtClean="0">
                <a:solidFill>
                  <a:schemeClr val="tx1"/>
                </a:solidFill>
              </a:rPr>
              <a:t>agencies are: </a:t>
            </a:r>
            <a:endParaRPr lang="en-US" sz="1100" dirty="0">
              <a:solidFill>
                <a:schemeClr val="tx1"/>
              </a:solidFill>
            </a:endParaRPr>
          </a:p>
          <a:p>
            <a:pPr marL="639589" lvl="1" indent="-174433">
              <a:buFont typeface="Arial" panose="020B0604020202020204" pitchFamily="34" charset="0"/>
              <a:buChar char="•"/>
            </a:pPr>
            <a:r>
              <a:rPr lang="en-US" dirty="0">
                <a:solidFill>
                  <a:schemeClr val="tx1"/>
                </a:solidFill>
              </a:rPr>
              <a:t>Equifax </a:t>
            </a:r>
            <a:endParaRPr lang="en-US" sz="1100" dirty="0">
              <a:solidFill>
                <a:schemeClr val="tx1"/>
              </a:solidFill>
            </a:endParaRPr>
          </a:p>
          <a:p>
            <a:pPr marL="639589" lvl="1" indent="-174433">
              <a:buFont typeface="Arial" panose="020B0604020202020204" pitchFamily="34" charset="0"/>
              <a:buChar char="•"/>
            </a:pPr>
            <a:r>
              <a:rPr lang="en-US" dirty="0">
                <a:solidFill>
                  <a:schemeClr val="tx1"/>
                </a:solidFill>
              </a:rPr>
              <a:t>Experian </a:t>
            </a:r>
            <a:endParaRPr lang="en-US" sz="1100" dirty="0">
              <a:solidFill>
                <a:schemeClr val="tx1"/>
              </a:solidFill>
            </a:endParaRPr>
          </a:p>
          <a:p>
            <a:pPr marL="639589" lvl="1" indent="-174433">
              <a:buFont typeface="Arial" panose="020B0604020202020204" pitchFamily="34" charset="0"/>
              <a:buChar char="•"/>
            </a:pPr>
            <a:r>
              <a:rPr lang="en-US" dirty="0">
                <a:solidFill>
                  <a:schemeClr val="tx1"/>
                </a:solidFill>
              </a:rPr>
              <a:t>TransUnion </a:t>
            </a:r>
            <a:endParaRPr lang="en-US" sz="1100" dirty="0">
              <a:solidFill>
                <a:schemeClr val="tx1"/>
              </a:solidFill>
            </a:endParaRPr>
          </a:p>
          <a:p>
            <a:r>
              <a:rPr lang="en-US" dirty="0">
                <a:solidFill>
                  <a:schemeClr val="tx1"/>
                </a:solidFill>
              </a:rPr>
              <a:t>These </a:t>
            </a:r>
            <a:r>
              <a:rPr lang="en-US" dirty="0" smtClean="0">
                <a:solidFill>
                  <a:schemeClr val="tx1"/>
                </a:solidFill>
              </a:rPr>
              <a:t>agencies, and others like them, </a:t>
            </a:r>
            <a:r>
              <a:rPr lang="en-US" dirty="0">
                <a:solidFill>
                  <a:schemeClr val="tx1"/>
                </a:solidFill>
              </a:rPr>
              <a:t>receive information from creditors, usually monthly, about whether </a:t>
            </a:r>
            <a:r>
              <a:rPr lang="en-US" dirty="0" smtClean="0">
                <a:solidFill>
                  <a:schemeClr val="tx1"/>
                </a:solidFill>
              </a:rPr>
              <a:t>consumers (including you) </a:t>
            </a:r>
            <a:r>
              <a:rPr lang="en-US" dirty="0">
                <a:solidFill>
                  <a:schemeClr val="tx1"/>
                </a:solidFill>
              </a:rPr>
              <a:t>are making loan and credit card payments on time. </a:t>
            </a:r>
            <a:r>
              <a:rPr lang="en-US" dirty="0" smtClean="0">
                <a:solidFill>
                  <a:schemeClr val="tx1"/>
                </a:solidFill>
              </a:rPr>
              <a:t>Each agency has its own scoring models. Knowing how these scores are calculated can help you work to improve yours, if necessary.</a:t>
            </a:r>
            <a:endParaRPr lang="en-US" sz="1100" dirty="0">
              <a:solidFill>
                <a:schemeClr val="tx1"/>
              </a:solidFill>
            </a:endParaRPr>
          </a:p>
          <a:p>
            <a:r>
              <a:rPr lang="en-US" dirty="0">
                <a:solidFill>
                  <a:schemeClr val="tx1"/>
                </a:solidFill>
              </a:rPr>
              <a:t> </a:t>
            </a:r>
            <a:endParaRPr lang="en-US" sz="1100" dirty="0">
              <a:solidFill>
                <a:schemeClr val="tx1"/>
              </a:solidFill>
            </a:endParaRPr>
          </a:p>
          <a:p>
            <a:r>
              <a:rPr lang="en-US" dirty="0">
                <a:solidFill>
                  <a:schemeClr val="tx1"/>
                </a:solidFill>
              </a:rPr>
              <a:t>Your credit score is based on the information in your credit report. Sometimes referred to as a credit rating or Fair Isaac Corporation (FICO) Score—it is a number that helps lenders determine how much of a credit risk </a:t>
            </a:r>
            <a:r>
              <a:rPr lang="en-US" dirty="0" smtClean="0">
                <a:solidFill>
                  <a:schemeClr val="tx1"/>
                </a:solidFill>
              </a:rPr>
              <a:t>a consumer </a:t>
            </a:r>
            <a:r>
              <a:rPr lang="en-US" dirty="0">
                <a:solidFill>
                  <a:schemeClr val="tx1"/>
                </a:solidFill>
              </a:rPr>
              <a:t>may be. </a:t>
            </a:r>
            <a:endParaRPr lang="en-US" sz="1100" dirty="0">
              <a:solidFill>
                <a:schemeClr val="tx1"/>
              </a:solidFill>
            </a:endParaRPr>
          </a:p>
          <a:p>
            <a:r>
              <a:rPr lang="en-US" dirty="0">
                <a:solidFill>
                  <a:schemeClr val="tx1"/>
                </a:solidFill>
              </a:rPr>
              <a:t/>
            </a:r>
            <a:br>
              <a:rPr lang="en-US" dirty="0">
                <a:solidFill>
                  <a:schemeClr val="tx1"/>
                </a:solidFill>
              </a:rPr>
            </a:br>
            <a:r>
              <a:rPr lang="en-US" dirty="0">
                <a:solidFill>
                  <a:schemeClr val="tx1"/>
                </a:solidFill>
              </a:rPr>
              <a:t>Check your credit report from each of the three agencies as well as your credit (FICO) score every year. </a:t>
            </a:r>
            <a:r>
              <a:rPr lang="en-US" b="1" dirty="0" smtClean="0">
                <a:solidFill>
                  <a:schemeClr val="tx1"/>
                </a:solidFill>
              </a:rPr>
              <a:t>You can obtain a free annual credit report from www.annualcreditreport.com or by calling 1-877-322-8228.</a:t>
            </a:r>
            <a:endParaRPr lang="en-US" sz="1100" b="1" dirty="0">
              <a:solidFill>
                <a:schemeClr val="tx1"/>
              </a:solidFill>
            </a:endParaRPr>
          </a:p>
          <a:p>
            <a:r>
              <a:rPr lang="en-US" dirty="0">
                <a:solidFill>
                  <a:schemeClr val="tx1"/>
                </a:solidFill>
              </a:rPr>
              <a:t> </a:t>
            </a:r>
            <a:endParaRPr lang="en-US" sz="1100" dirty="0">
              <a:solidFill>
                <a:schemeClr val="tx1"/>
              </a:solidFill>
            </a:endParaRPr>
          </a:p>
          <a:p>
            <a:r>
              <a:rPr lang="en-US" dirty="0">
                <a:solidFill>
                  <a:schemeClr val="tx1"/>
                </a:solidFill>
              </a:rPr>
              <a:t>Consider picking a date and using it as a tickler to remind you each year. You know how many people replace the batteries in their smoke detectors when we change the clocks for </a:t>
            </a:r>
            <a:r>
              <a:rPr lang="en-US" dirty="0" smtClean="0">
                <a:solidFill>
                  <a:schemeClr val="tx1"/>
                </a:solidFill>
              </a:rPr>
              <a:t>Daylight Savings time</a:t>
            </a:r>
            <a:r>
              <a:rPr lang="en-US" dirty="0">
                <a:solidFill>
                  <a:schemeClr val="tx1"/>
                </a:solidFill>
              </a:rPr>
              <a:t>? You might decide to ring in the new year with clarity about your credit situation or celebrate your birthday by knowing your credit score. The date you choose is up to you. </a:t>
            </a:r>
            <a:endParaRPr lang="en-US" b="1" dirty="0">
              <a:solidFill>
                <a:schemeClr val="tx1"/>
              </a:solidFill>
            </a:endParaRPr>
          </a:p>
          <a:p>
            <a:endParaRPr lang="en-US" dirty="0" smtClean="0">
              <a:solidFill>
                <a:schemeClr val="tx1"/>
              </a:solidFill>
            </a:endParaRPr>
          </a:p>
          <a:p>
            <a:r>
              <a:rPr lang="en-US" dirty="0" smtClean="0">
                <a:solidFill>
                  <a:schemeClr val="tx1"/>
                </a:solidFill>
              </a:rPr>
              <a:t>&lt;</a:t>
            </a:r>
            <a:r>
              <a:rPr lang="en-US" dirty="0">
                <a:solidFill>
                  <a:schemeClr val="tx1"/>
                </a:solidFill>
              </a:rPr>
              <a:t>click to next slide&gt;</a:t>
            </a:r>
          </a:p>
          <a:p>
            <a:endParaRPr lang="en-US" b="1" dirty="0" smtClean="0">
              <a:solidFill>
                <a:schemeClr val="tx1">
                  <a:lumMod val="75000"/>
                  <a:lumOff val="25000"/>
                </a:schemeClr>
              </a:solidFill>
            </a:endParaRPr>
          </a:p>
        </p:txBody>
      </p:sp>
      <p:sp>
        <p:nvSpPr>
          <p:cNvPr id="5" name="Slide Number Placeholder 3"/>
          <p:cNvSpPr txBox="1">
            <a:spLocks/>
          </p:cNvSpPr>
          <p:nvPr/>
        </p:nvSpPr>
        <p:spPr>
          <a:xfrm>
            <a:off x="0" y="8896879"/>
            <a:ext cx="1399540" cy="386821"/>
          </a:xfrm>
          <a:prstGeom prst="rect">
            <a:avLst/>
          </a:prstGeom>
        </p:spPr>
        <p:txBody>
          <a:bodyPr lIns="93031" tIns="46516" rIns="93031" bIns="4651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93"/>
            <a:fld id="{D1B90812-0B77-449E-AACC-F8C52DA348E8}" type="slidenum">
              <a:rPr lang="en-US" sz="1200">
                <a:solidFill>
                  <a:prstClr val="black"/>
                </a:solidFill>
                <a:latin typeface="News Gothic Std" pitchFamily="34" charset="0"/>
              </a:rPr>
              <a:pPr marL="279093"/>
              <a:t>19</a:t>
            </a:fld>
            <a:endParaRPr lang="en-US" sz="1200" dirty="0">
              <a:solidFill>
                <a:prstClr val="black"/>
              </a:solidFill>
              <a:latin typeface="News Gothic Std"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13" y="3326659"/>
            <a:ext cx="699770" cy="69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603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0"/>
            <a:ext cx="6997700" cy="928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031" tIns="46516" rIns="93031" bIns="46516" anchor="ctr"/>
          <a:lstStyle/>
          <a:p>
            <a:pPr algn="ctr">
              <a:defRPr/>
            </a:pPr>
            <a:endParaRPr lang="en-US" dirty="0"/>
          </a:p>
        </p:txBody>
      </p:sp>
      <p:sp>
        <p:nvSpPr>
          <p:cNvPr id="123920" name="Rectangle 3"/>
          <p:cNvSpPr>
            <a:spLocks noGrp="1" noChangeArrowheads="1"/>
          </p:cNvSpPr>
          <p:nvPr>
            <p:ph type="body" idx="3"/>
          </p:nvPr>
        </p:nvSpPr>
        <p:spPr>
          <a:xfrm>
            <a:off x="322092" y="2785110"/>
            <a:ext cx="4265290" cy="6343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solidFill>
                  <a:schemeClr val="tx1"/>
                </a:solidFill>
              </a:rPr>
              <a:t>Facilitator Preparation </a:t>
            </a:r>
            <a:r>
              <a:rPr lang="en-US" b="1" dirty="0" smtClean="0">
                <a:solidFill>
                  <a:schemeClr val="tx1"/>
                </a:solidFill>
              </a:rPr>
              <a:t>Instructions</a:t>
            </a:r>
          </a:p>
          <a:p>
            <a:endParaRPr lang="en-US" dirty="0">
              <a:solidFill>
                <a:schemeClr val="tx1"/>
              </a:solidFill>
            </a:endParaRPr>
          </a:p>
          <a:p>
            <a:r>
              <a:rPr lang="en-US" b="1" dirty="0">
                <a:solidFill>
                  <a:schemeClr val="tx1"/>
                </a:solidFill>
              </a:rPr>
              <a:t>Familiarize</a:t>
            </a:r>
            <a:r>
              <a:rPr lang="en-US" dirty="0">
                <a:solidFill>
                  <a:schemeClr val="tx1"/>
                </a:solidFill>
              </a:rPr>
              <a:t> yourself with this entire guide by reading it thoroughly and making notes for yourself in advance of training. Where there are [brackets] you are asked to fill in your own information so that when you are presenting </a:t>
            </a:r>
            <a:r>
              <a:rPr lang="en-US" dirty="0" smtClean="0">
                <a:solidFill>
                  <a:schemeClr val="tx1"/>
                </a:solidFill>
              </a:rPr>
              <a:t>it will </a:t>
            </a:r>
            <a:r>
              <a:rPr lang="en-US" dirty="0">
                <a:solidFill>
                  <a:schemeClr val="tx1"/>
                </a:solidFill>
              </a:rPr>
              <a:t>seamlessly flow into your own specific information. Also, edit two beginning slides and each handout with your specific </a:t>
            </a:r>
            <a:r>
              <a:rPr lang="en-US" dirty="0" smtClean="0">
                <a:solidFill>
                  <a:schemeClr val="tx1"/>
                </a:solidFill>
              </a:rPr>
              <a:t>contact information </a:t>
            </a:r>
            <a:r>
              <a:rPr lang="en-US" dirty="0">
                <a:solidFill>
                  <a:schemeClr val="tx1"/>
                </a:solidFill>
              </a:rPr>
              <a:t>in advance</a:t>
            </a:r>
            <a:r>
              <a:rPr lang="en-US" dirty="0" smtClean="0">
                <a:solidFill>
                  <a:schemeClr val="tx1"/>
                </a:solidFill>
              </a:rPr>
              <a:t>.</a:t>
            </a:r>
          </a:p>
          <a:p>
            <a:endParaRPr lang="en-US" dirty="0">
              <a:solidFill>
                <a:schemeClr val="tx1"/>
              </a:solidFill>
            </a:endParaRPr>
          </a:p>
          <a:p>
            <a:r>
              <a:rPr lang="en-US" b="1" dirty="0">
                <a:solidFill>
                  <a:schemeClr val="tx1"/>
                </a:solidFill>
              </a:rPr>
              <a:t>Icons</a:t>
            </a:r>
            <a:r>
              <a:rPr lang="en-US" dirty="0">
                <a:solidFill>
                  <a:schemeClr val="tx1"/>
                </a:solidFill>
              </a:rPr>
              <a:t> used in these materials are shown on the right.</a:t>
            </a:r>
          </a:p>
          <a:p>
            <a:r>
              <a:rPr lang="en-US" dirty="0">
                <a:solidFill>
                  <a:schemeClr val="tx1"/>
                </a:solidFill>
              </a:rPr>
              <a:t>Where you see the </a:t>
            </a:r>
            <a:r>
              <a:rPr lang="en-US" b="1" dirty="0">
                <a:solidFill>
                  <a:schemeClr val="tx1"/>
                </a:solidFill>
              </a:rPr>
              <a:t>SAY</a:t>
            </a:r>
            <a:r>
              <a:rPr lang="en-US" dirty="0">
                <a:solidFill>
                  <a:schemeClr val="tx1"/>
                </a:solidFill>
              </a:rPr>
              <a:t> icon, feel free to read in advance and make notes so that you feel comfortable delivering the information. It is not necessary or recommended to read verbatim. </a:t>
            </a:r>
            <a:endParaRPr lang="en-US" dirty="0" smtClean="0">
              <a:solidFill>
                <a:schemeClr val="tx1"/>
              </a:solidFill>
            </a:endParaRPr>
          </a:p>
          <a:p>
            <a:endParaRPr lang="en-US" dirty="0">
              <a:solidFill>
                <a:schemeClr val="tx1"/>
              </a:solidFill>
            </a:endParaRPr>
          </a:p>
          <a:p>
            <a:r>
              <a:rPr lang="en-US" dirty="0">
                <a:solidFill>
                  <a:schemeClr val="tx1"/>
                </a:solidFill>
              </a:rPr>
              <a:t>When you </a:t>
            </a:r>
            <a:r>
              <a:rPr lang="en-US" b="1" dirty="0">
                <a:solidFill>
                  <a:schemeClr val="tx1"/>
                </a:solidFill>
              </a:rPr>
              <a:t>cannot play the videos </a:t>
            </a:r>
            <a:r>
              <a:rPr lang="en-US" dirty="0">
                <a:solidFill>
                  <a:schemeClr val="tx1"/>
                </a:solidFill>
              </a:rPr>
              <a:t>that are part of this seminar, instead share the content information that is summarized in this guide with the group. </a:t>
            </a:r>
            <a:endParaRPr lang="en-US" dirty="0" smtClean="0">
              <a:solidFill>
                <a:schemeClr val="tx1"/>
              </a:solidFill>
            </a:endParaRPr>
          </a:p>
          <a:p>
            <a:endParaRPr lang="en-US" dirty="0">
              <a:solidFill>
                <a:schemeClr val="tx1"/>
              </a:solidFill>
            </a:endParaRPr>
          </a:p>
          <a:p>
            <a:r>
              <a:rPr lang="en-US" b="1" dirty="0">
                <a:solidFill>
                  <a:schemeClr val="tx1"/>
                </a:solidFill>
              </a:rPr>
              <a:t>Suggestions for timing </a:t>
            </a:r>
            <a:r>
              <a:rPr lang="en-US" dirty="0">
                <a:solidFill>
                  <a:schemeClr val="tx1"/>
                </a:solidFill>
              </a:rPr>
              <a:t>are provided for each element of the agenda. Keeping track of time during training is a key responsibility of a facilitator. If you find that some areas take slightly longer or shorter than expected, this is typical. Just ensure you adjust for that in another section</a:t>
            </a:r>
            <a:r>
              <a:rPr lang="en-US" dirty="0" smtClean="0">
                <a:solidFill>
                  <a:schemeClr val="tx1"/>
                </a:solidFill>
              </a:rPr>
              <a:t>.</a:t>
            </a:r>
          </a:p>
          <a:p>
            <a:endParaRPr lang="en-US" dirty="0">
              <a:solidFill>
                <a:schemeClr val="tx1"/>
              </a:solidFill>
            </a:endParaRPr>
          </a:p>
          <a:p>
            <a:r>
              <a:rPr lang="en-US" dirty="0">
                <a:solidFill>
                  <a:schemeClr val="tx1"/>
                </a:solidFill>
              </a:rPr>
              <a:t>If </a:t>
            </a:r>
            <a:r>
              <a:rPr lang="en-US" b="1" dirty="0">
                <a:solidFill>
                  <a:schemeClr val="tx1"/>
                </a:solidFill>
              </a:rPr>
              <a:t>questions arise that you cannot answer</a:t>
            </a:r>
            <a:r>
              <a:rPr lang="en-US" dirty="0">
                <a:solidFill>
                  <a:schemeClr val="tx1"/>
                </a:solidFill>
              </a:rPr>
              <a:t>, </a:t>
            </a:r>
            <a:r>
              <a:rPr lang="en-US" dirty="0" smtClean="0">
                <a:solidFill>
                  <a:schemeClr val="tx1"/>
                </a:solidFill>
              </a:rPr>
              <a:t>acknowledge each as a good question and let the participant(s) know you will research the answer and get back with each person individually after the seminar. Then, be sure to follow up. </a:t>
            </a:r>
          </a:p>
          <a:p>
            <a:endParaRPr lang="en-US" dirty="0">
              <a:solidFill>
                <a:schemeClr val="tx1"/>
              </a:solidFill>
            </a:endParaRPr>
          </a:p>
          <a:p>
            <a:r>
              <a:rPr lang="en-US" dirty="0" smtClean="0">
                <a:solidFill>
                  <a:schemeClr val="tx1"/>
                </a:solidFill>
              </a:rPr>
              <a:t>&lt;</a:t>
            </a:r>
            <a:r>
              <a:rPr lang="en-US" dirty="0">
                <a:solidFill>
                  <a:schemeClr val="tx1"/>
                </a:solidFill>
              </a:rPr>
              <a:t>Click to next slide to begin the seminar&gt;</a:t>
            </a:r>
          </a:p>
        </p:txBody>
      </p:sp>
      <p:sp>
        <p:nvSpPr>
          <p:cNvPr id="123907" name="Rectangle 2"/>
          <p:cNvSpPr>
            <a:spLocks noGrp="1" noRot="1" noChangeAspect="1" noChangeArrowheads="1" noTextEdit="1"/>
          </p:cNvSpPr>
          <p:nvPr>
            <p:ph type="sldImg"/>
          </p:nvPr>
        </p:nvSpPr>
        <p:spPr>
          <a:xfrm>
            <a:off x="4295775" y="1082675"/>
            <a:ext cx="2260600" cy="1695450"/>
          </a:xfrm>
          <a:ln/>
        </p:spPr>
      </p:sp>
      <p:sp>
        <p:nvSpPr>
          <p:cNvPr id="28" name="Slide Number Placeholder 3"/>
          <p:cNvSpPr txBox="1">
            <a:spLocks/>
          </p:cNvSpPr>
          <p:nvPr/>
        </p:nvSpPr>
        <p:spPr>
          <a:xfrm>
            <a:off x="0" y="8896879"/>
            <a:ext cx="1399540" cy="386821"/>
          </a:xfrm>
          <a:prstGeom prst="rect">
            <a:avLst/>
          </a:prstGeom>
        </p:spPr>
        <p:txBody>
          <a:bodyPr lIns="93031" tIns="46516" rIns="93031" bIns="4651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93"/>
            <a:fld id="{D1B90812-0B77-449E-AACC-F8C52DA348E8}" type="slidenum">
              <a:rPr lang="en-US" sz="1200">
                <a:latin typeface="News Gothic Std" pitchFamily="34" charset="0"/>
              </a:rPr>
              <a:pPr marL="279093"/>
              <a:t>2</a:t>
            </a:fld>
            <a:endParaRPr lang="en-US" sz="1200" dirty="0">
              <a:latin typeface="News Gothic Std" pitchFamily="34" charset="0"/>
            </a:endParaRPr>
          </a:p>
        </p:txBody>
      </p:sp>
      <p:cxnSp>
        <p:nvCxnSpPr>
          <p:cNvPr id="29" name="Straight Connector 28"/>
          <p:cNvCxnSpPr/>
          <p:nvPr/>
        </p:nvCxnSpPr>
        <p:spPr>
          <a:xfrm>
            <a:off x="5645575" y="2785110"/>
            <a:ext cx="0" cy="579156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1" name="Rectangle 3"/>
          <p:cNvSpPr txBox="1">
            <a:spLocks noChangeArrowheads="1"/>
          </p:cNvSpPr>
          <p:nvPr/>
        </p:nvSpPr>
        <p:spPr bwMode="auto">
          <a:xfrm>
            <a:off x="5755117" y="7069299"/>
            <a:ext cx="1009326" cy="70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37" tIns="49168" rIns="98337" bIns="49168"/>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a:spcBef>
                <a:spcPct val="30000"/>
              </a:spcBef>
            </a:pPr>
            <a:r>
              <a:rPr lang="en-US" sz="1000" dirty="0">
                <a:latin typeface="News Gothic Std" pitchFamily="34" charset="0"/>
              </a:rPr>
              <a:t>Important point for Facilitator to note</a:t>
            </a:r>
            <a:endParaRPr lang="en-US" sz="1200" dirty="0">
              <a:latin typeface="News Gothic Std" pitchFamily="34" charset="0"/>
            </a:endParaRPr>
          </a:p>
          <a:p>
            <a:pPr>
              <a:spcBef>
                <a:spcPct val="30000"/>
              </a:spcBef>
            </a:pPr>
            <a:endParaRPr lang="en-US" sz="1200" dirty="0"/>
          </a:p>
        </p:txBody>
      </p:sp>
      <p:sp>
        <p:nvSpPr>
          <p:cNvPr id="32" name="Rectangle 3"/>
          <p:cNvSpPr txBox="1">
            <a:spLocks noChangeArrowheads="1"/>
          </p:cNvSpPr>
          <p:nvPr/>
        </p:nvSpPr>
        <p:spPr bwMode="auto">
          <a:xfrm>
            <a:off x="5737001" y="3028984"/>
            <a:ext cx="918857" cy="70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37" tIns="49168" rIns="98337" bIns="49168"/>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a:spcBef>
                <a:spcPct val="30000"/>
              </a:spcBef>
            </a:pPr>
            <a:r>
              <a:rPr lang="en-US" sz="1000" dirty="0">
                <a:latin typeface="News Gothic Std" pitchFamily="34" charset="0"/>
              </a:rPr>
              <a:t>Facilitator script (Verbatim)</a:t>
            </a:r>
          </a:p>
          <a:p>
            <a:pPr>
              <a:spcBef>
                <a:spcPct val="30000"/>
              </a:spcBef>
            </a:pPr>
            <a:endParaRPr lang="en-US" sz="1200" b="1" dirty="0">
              <a:latin typeface="News Gothic Std" pitchFamily="34" charset="0"/>
            </a:endParaRPr>
          </a:p>
          <a:p>
            <a:pPr>
              <a:spcBef>
                <a:spcPct val="30000"/>
              </a:spcBef>
            </a:pPr>
            <a:endParaRPr lang="en-US" sz="1200" dirty="0"/>
          </a:p>
          <a:p>
            <a:pPr>
              <a:spcBef>
                <a:spcPct val="30000"/>
              </a:spcBef>
            </a:pPr>
            <a:endParaRPr lang="en-US" sz="1200" dirty="0"/>
          </a:p>
        </p:txBody>
      </p:sp>
      <p:sp>
        <p:nvSpPr>
          <p:cNvPr id="33" name="Rectangle 3"/>
          <p:cNvSpPr txBox="1">
            <a:spLocks noChangeArrowheads="1"/>
          </p:cNvSpPr>
          <p:nvPr/>
        </p:nvSpPr>
        <p:spPr bwMode="auto">
          <a:xfrm>
            <a:off x="5723327" y="4641851"/>
            <a:ext cx="1118869" cy="79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37" tIns="49168" rIns="98337" bIns="49168"/>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a:spcBef>
                <a:spcPct val="30000"/>
              </a:spcBef>
            </a:pPr>
            <a:r>
              <a:rPr lang="en-US" sz="1000" dirty="0">
                <a:latin typeface="News Gothic Std" pitchFamily="34" charset="0"/>
              </a:rPr>
              <a:t>Restate the key points of an activity or discussion</a:t>
            </a:r>
          </a:p>
          <a:p>
            <a:pPr>
              <a:spcBef>
                <a:spcPct val="30000"/>
              </a:spcBef>
            </a:pPr>
            <a:endParaRPr lang="en-US" sz="1200" dirty="0"/>
          </a:p>
        </p:txBody>
      </p:sp>
      <p:sp>
        <p:nvSpPr>
          <p:cNvPr id="34" name="Rectangle 3"/>
          <p:cNvSpPr txBox="1">
            <a:spLocks noChangeArrowheads="1"/>
          </p:cNvSpPr>
          <p:nvPr/>
        </p:nvSpPr>
        <p:spPr bwMode="auto">
          <a:xfrm>
            <a:off x="5756755" y="6309206"/>
            <a:ext cx="918857" cy="70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37" tIns="49168" rIns="98337" bIns="49168"/>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a:spcBef>
                <a:spcPct val="30000"/>
              </a:spcBef>
            </a:pPr>
            <a:r>
              <a:rPr lang="en-US" sz="1000" dirty="0">
                <a:latin typeface="News Gothic Std" pitchFamily="34" charset="0"/>
              </a:rPr>
              <a:t>Information for reference purposes</a:t>
            </a:r>
          </a:p>
          <a:p>
            <a:pPr>
              <a:spcBef>
                <a:spcPct val="30000"/>
              </a:spcBef>
            </a:pPr>
            <a:endParaRPr lang="en-US" sz="1200" b="1" dirty="0"/>
          </a:p>
          <a:p>
            <a:pPr>
              <a:spcBef>
                <a:spcPct val="30000"/>
              </a:spcBef>
            </a:pPr>
            <a:endParaRPr lang="en-US" sz="1200" dirty="0"/>
          </a:p>
          <a:p>
            <a:pPr>
              <a:spcBef>
                <a:spcPct val="30000"/>
              </a:spcBef>
            </a:pPr>
            <a:endParaRPr lang="en-US" sz="1200" dirty="0"/>
          </a:p>
        </p:txBody>
      </p:sp>
      <p:sp>
        <p:nvSpPr>
          <p:cNvPr id="35" name="Rectangle 3"/>
          <p:cNvSpPr txBox="1">
            <a:spLocks noChangeArrowheads="1"/>
          </p:cNvSpPr>
          <p:nvPr/>
        </p:nvSpPr>
        <p:spPr bwMode="auto">
          <a:xfrm>
            <a:off x="5746060" y="3831589"/>
            <a:ext cx="918857" cy="70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37" tIns="49168" rIns="98337" bIns="49168"/>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a:spcBef>
                <a:spcPct val="30000"/>
              </a:spcBef>
            </a:pPr>
            <a:r>
              <a:rPr lang="en-US" sz="1000" dirty="0">
                <a:latin typeface="News Gothic Std" pitchFamily="34" charset="0"/>
              </a:rPr>
              <a:t>Ask a discussion question </a:t>
            </a:r>
          </a:p>
          <a:p>
            <a:pPr>
              <a:spcBef>
                <a:spcPct val="30000"/>
              </a:spcBef>
            </a:pPr>
            <a:endParaRPr lang="en-US" sz="1200" b="1" dirty="0"/>
          </a:p>
          <a:p>
            <a:pPr>
              <a:spcBef>
                <a:spcPct val="30000"/>
              </a:spcBef>
            </a:pPr>
            <a:endParaRPr lang="en-US" sz="1200" dirty="0"/>
          </a:p>
          <a:p>
            <a:pPr>
              <a:spcBef>
                <a:spcPct val="30000"/>
              </a:spcBef>
            </a:pPr>
            <a:endParaRPr lang="en-US" sz="1200" dirty="0"/>
          </a:p>
        </p:txBody>
      </p:sp>
      <p:pic>
        <p:nvPicPr>
          <p:cNvPr id="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3761" y="7936867"/>
            <a:ext cx="745911" cy="74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4704" y="6293539"/>
            <a:ext cx="728045" cy="7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0487" y="5461620"/>
            <a:ext cx="713045" cy="709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4703" y="3046441"/>
            <a:ext cx="699770" cy="69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44703" y="4641850"/>
            <a:ext cx="719208" cy="715619"/>
          </a:xfrm>
          <a:prstGeom prst="rect">
            <a:avLst/>
          </a:prstGeom>
        </p:spPr>
      </p:pic>
      <p:pic>
        <p:nvPicPr>
          <p:cNvPr id="41" name="Picture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44703" y="3844927"/>
            <a:ext cx="713387" cy="709826"/>
          </a:xfrm>
          <a:prstGeom prst="rect">
            <a:avLst/>
          </a:prstGeom>
        </p:spPr>
      </p:pic>
      <p:sp>
        <p:nvSpPr>
          <p:cNvPr id="42" name="Rectangle 3"/>
          <p:cNvSpPr txBox="1">
            <a:spLocks noChangeArrowheads="1"/>
          </p:cNvSpPr>
          <p:nvPr/>
        </p:nvSpPr>
        <p:spPr bwMode="auto">
          <a:xfrm>
            <a:off x="5755117" y="5400177"/>
            <a:ext cx="1009326" cy="70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37" tIns="49168" rIns="98337" bIns="49168"/>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a:spcBef>
                <a:spcPct val="30000"/>
              </a:spcBef>
            </a:pPr>
            <a:r>
              <a:rPr lang="en-US" sz="1000" dirty="0">
                <a:latin typeface="News Gothic Std" pitchFamily="34" charset="0"/>
              </a:rPr>
              <a:t>Show </a:t>
            </a:r>
            <a:br>
              <a:rPr lang="en-US" sz="1000" dirty="0">
                <a:latin typeface="News Gothic Std" pitchFamily="34" charset="0"/>
              </a:rPr>
            </a:br>
            <a:r>
              <a:rPr lang="en-US" sz="1000" dirty="0">
                <a:latin typeface="News Gothic Std" pitchFamily="34" charset="0"/>
              </a:rPr>
              <a:t>video clip (when possible)</a:t>
            </a:r>
          </a:p>
          <a:p>
            <a:pPr>
              <a:spcBef>
                <a:spcPct val="30000"/>
              </a:spcBef>
            </a:pPr>
            <a:endParaRPr lang="en-US" sz="1200" b="1" dirty="0"/>
          </a:p>
          <a:p>
            <a:pPr>
              <a:spcBef>
                <a:spcPct val="30000"/>
              </a:spcBef>
            </a:pPr>
            <a:endParaRPr lang="en-US" sz="1200" dirty="0"/>
          </a:p>
          <a:p>
            <a:pPr>
              <a:spcBef>
                <a:spcPct val="30000"/>
              </a:spcBef>
            </a:pPr>
            <a:endParaRPr lang="en-US" sz="1200" dirty="0"/>
          </a:p>
        </p:txBody>
      </p:sp>
      <p:pic>
        <p:nvPicPr>
          <p:cNvPr id="43" name="Picture 4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53761" y="7117504"/>
            <a:ext cx="726592" cy="722966"/>
          </a:xfrm>
          <a:prstGeom prst="rect">
            <a:avLst/>
          </a:prstGeom>
        </p:spPr>
      </p:pic>
      <p:sp>
        <p:nvSpPr>
          <p:cNvPr id="44" name="Rectangle 3"/>
          <p:cNvSpPr txBox="1">
            <a:spLocks noChangeArrowheads="1"/>
          </p:cNvSpPr>
          <p:nvPr/>
        </p:nvSpPr>
        <p:spPr bwMode="auto">
          <a:xfrm>
            <a:off x="5765813" y="7842940"/>
            <a:ext cx="920492" cy="70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37" tIns="49168" rIns="98337" bIns="49168"/>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a:spcBef>
                <a:spcPct val="30000"/>
              </a:spcBef>
            </a:pPr>
            <a:r>
              <a:rPr lang="en-US" sz="1000" dirty="0">
                <a:latin typeface="News Gothic Std" pitchFamily="34" charset="0"/>
              </a:rPr>
              <a:t>Suggestions for great training delivery</a:t>
            </a:r>
            <a:endParaRPr lang="en-US" sz="1200" dirty="0">
              <a:latin typeface="News Gothic Std" pitchFamily="34" charset="0"/>
            </a:endParaRPr>
          </a:p>
          <a:p>
            <a:pPr>
              <a:spcBef>
                <a:spcPct val="30000"/>
              </a:spcBef>
            </a:pPr>
            <a:endParaRPr lang="en-US" sz="1200" dirty="0"/>
          </a:p>
        </p:txBody>
      </p:sp>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64903" y="8896879"/>
            <a:ext cx="1436653" cy="235900"/>
          </a:xfrm>
          <a:prstGeom prst="rect">
            <a:avLst/>
          </a:prstGeom>
        </p:spPr>
      </p:pic>
    </p:spTree>
    <p:extLst>
      <p:ext uri="{BB962C8B-B14F-4D97-AF65-F5344CB8AC3E}">
        <p14:creationId xmlns:p14="http://schemas.microsoft.com/office/powerpoint/2010/main" val="3106022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1488" y="1082675"/>
            <a:ext cx="2270125" cy="1701800"/>
          </a:xfrm>
          <a:prstGeom prst="rect">
            <a:avLst/>
          </a:prstGeom>
        </p:spPr>
      </p:sp>
      <p:sp>
        <p:nvSpPr>
          <p:cNvPr id="3" name="Notes Placeholder 2"/>
          <p:cNvSpPr>
            <a:spLocks noGrp="1"/>
          </p:cNvSpPr>
          <p:nvPr>
            <p:ph type="body" idx="1"/>
          </p:nvPr>
        </p:nvSpPr>
        <p:spPr>
          <a:xfrm>
            <a:off x="1477292" y="2939838"/>
            <a:ext cx="4742886" cy="5512012"/>
          </a:xfrm>
          <a:prstGeom prst="rect">
            <a:avLst/>
          </a:prstGeom>
        </p:spPr>
        <p:txBody>
          <a:bodyPr/>
          <a:lstStyle/>
          <a:p>
            <a:r>
              <a:rPr lang="en-US" b="1" dirty="0">
                <a:solidFill>
                  <a:schemeClr val="tx1"/>
                </a:solidFill>
              </a:rPr>
              <a:t>Make </a:t>
            </a:r>
            <a:r>
              <a:rPr lang="en-US" b="1" dirty="0" smtClean="0">
                <a:solidFill>
                  <a:schemeClr val="tx1"/>
                </a:solidFill>
              </a:rPr>
              <a:t>Saving</a:t>
            </a:r>
            <a:r>
              <a:rPr lang="en-US" b="1" baseline="0" dirty="0" smtClean="0">
                <a:solidFill>
                  <a:schemeClr val="tx1"/>
                </a:solidFill>
              </a:rPr>
              <a:t> Easier</a:t>
            </a:r>
            <a:endParaRPr lang="en-US" b="1" dirty="0" smtClean="0">
              <a:solidFill>
                <a:schemeClr val="tx1"/>
              </a:solidFill>
            </a:endParaRPr>
          </a:p>
          <a:p>
            <a:endParaRPr lang="en-US" dirty="0">
              <a:solidFill>
                <a:schemeClr val="tx1"/>
              </a:solidFill>
            </a:endParaRPr>
          </a:p>
          <a:p>
            <a:pPr defTabSz="930311">
              <a:defRPr/>
            </a:pPr>
            <a:r>
              <a:rPr lang="en-US" b="1" dirty="0" smtClean="0">
                <a:solidFill>
                  <a:schemeClr val="tx1"/>
                </a:solidFill>
              </a:rPr>
              <a:t>Say: </a:t>
            </a:r>
            <a:r>
              <a:rPr lang="en-US" dirty="0" smtClean="0">
                <a:solidFill>
                  <a:schemeClr val="tx1"/>
                </a:solidFill>
              </a:rPr>
              <a:t>This wraps up 10 Ways to Simplify Your Life Using </a:t>
            </a:r>
            <a:r>
              <a:rPr lang="en-US" b="0" dirty="0" smtClean="0">
                <a:solidFill>
                  <a:schemeClr val="tx1"/>
                </a:solidFill>
              </a:rPr>
              <a:t>Banking Technology</a:t>
            </a:r>
            <a:r>
              <a:rPr lang="en-US" dirty="0" smtClean="0">
                <a:solidFill>
                  <a:schemeClr val="tx1"/>
                </a:solidFill>
              </a:rPr>
              <a:t>, but I</a:t>
            </a:r>
            <a:r>
              <a:rPr lang="en-US" baseline="0" dirty="0" smtClean="0">
                <a:solidFill>
                  <a:schemeClr val="tx1"/>
                </a:solidFill>
              </a:rPr>
              <a:t> </a:t>
            </a:r>
            <a:r>
              <a:rPr lang="en-US" b="0" baseline="0" dirty="0" smtClean="0">
                <a:solidFill>
                  <a:schemeClr val="tx1"/>
                </a:solidFill>
              </a:rPr>
              <a:t>have two quick technology bonuses for you. </a:t>
            </a:r>
          </a:p>
          <a:p>
            <a:pPr defTabSz="930311">
              <a:defRPr/>
            </a:pPr>
            <a:endParaRPr lang="en-US" dirty="0">
              <a:solidFill>
                <a:schemeClr val="tx1"/>
              </a:solidFill>
            </a:endParaRPr>
          </a:p>
          <a:p>
            <a:pPr defTabSz="930311">
              <a:defRPr/>
            </a:pPr>
            <a:r>
              <a:rPr lang="en-US" b="0" baseline="0" dirty="0" smtClean="0">
                <a:solidFill>
                  <a:schemeClr val="tx1"/>
                </a:solidFill>
              </a:rPr>
              <a:t>There are simple</a:t>
            </a:r>
            <a:r>
              <a:rPr lang="en-US" b="0" dirty="0" smtClean="0">
                <a:solidFill>
                  <a:schemeClr val="tx1"/>
                </a:solidFill>
              </a:rPr>
              <a:t> </a:t>
            </a:r>
            <a:r>
              <a:rPr lang="en-US" b="0" baseline="0" dirty="0" smtClean="0">
                <a:solidFill>
                  <a:schemeClr val="tx1"/>
                </a:solidFill>
              </a:rPr>
              <a:t>ways t</a:t>
            </a:r>
            <a:r>
              <a:rPr lang="en-US" dirty="0">
                <a:solidFill>
                  <a:schemeClr val="tx1"/>
                </a:solidFill>
              </a:rPr>
              <a:t>echnology </a:t>
            </a:r>
            <a:r>
              <a:rPr lang="en-US" dirty="0" smtClean="0">
                <a:solidFill>
                  <a:schemeClr val="tx1"/>
                </a:solidFill>
              </a:rPr>
              <a:t>makes it </a:t>
            </a:r>
            <a:r>
              <a:rPr lang="en-US" dirty="0">
                <a:solidFill>
                  <a:schemeClr val="tx1"/>
                </a:solidFill>
              </a:rPr>
              <a:t>easier for you to </a:t>
            </a:r>
            <a:r>
              <a:rPr lang="en-US" dirty="0" smtClean="0">
                <a:solidFill>
                  <a:schemeClr val="tx1"/>
                </a:solidFill>
              </a:rPr>
              <a:t>save for a car, a college education, retirement or even a dream vacation. </a:t>
            </a:r>
            <a:r>
              <a:rPr lang="en-US" dirty="0">
                <a:solidFill>
                  <a:schemeClr val="tx1"/>
                </a:solidFill>
              </a:rPr>
              <a:t>In a minute we will talk specifics about how that can work in your favor. </a:t>
            </a:r>
          </a:p>
          <a:p>
            <a:endParaRPr lang="en-US" dirty="0" smtClean="0">
              <a:solidFill>
                <a:schemeClr val="tx1"/>
              </a:solidFill>
            </a:endParaRPr>
          </a:p>
          <a:p>
            <a:r>
              <a:rPr lang="en-US" dirty="0" smtClean="0">
                <a:solidFill>
                  <a:schemeClr val="tx1"/>
                </a:solidFill>
              </a:rPr>
              <a:t>&lt;</a:t>
            </a:r>
            <a:r>
              <a:rPr lang="en-US" dirty="0">
                <a:solidFill>
                  <a:schemeClr val="tx1"/>
                </a:solidFill>
              </a:rPr>
              <a:t>click to next slide&gt;</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13" y="3362713"/>
            <a:ext cx="699770" cy="69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p:cNvSpPr txBox="1">
            <a:spLocks/>
          </p:cNvSpPr>
          <p:nvPr/>
        </p:nvSpPr>
        <p:spPr>
          <a:xfrm>
            <a:off x="0" y="8896879"/>
            <a:ext cx="1399540" cy="386821"/>
          </a:xfrm>
          <a:prstGeom prst="rect">
            <a:avLst/>
          </a:prstGeom>
        </p:spPr>
        <p:txBody>
          <a:bodyPr lIns="93031" tIns="46516" rIns="93031" bIns="4651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93"/>
            <a:fld id="{D1B90812-0B77-449E-AACC-F8C52DA348E8}" type="slidenum">
              <a:rPr lang="en-US" sz="1200">
                <a:latin typeface="News Gothic Std" pitchFamily="34" charset="0"/>
              </a:rPr>
              <a:pPr marL="279093"/>
              <a:t>20</a:t>
            </a:fld>
            <a:endParaRPr lang="en-US" sz="1200" dirty="0">
              <a:latin typeface="News Gothic Std" pitchFamily="34" charset="0"/>
            </a:endParaRPr>
          </a:p>
        </p:txBody>
      </p:sp>
    </p:spTree>
    <p:extLst>
      <p:ext uri="{BB962C8B-B14F-4D97-AF65-F5344CB8AC3E}">
        <p14:creationId xmlns:p14="http://schemas.microsoft.com/office/powerpoint/2010/main" val="3173690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1488" y="1082675"/>
            <a:ext cx="2270125" cy="1701800"/>
          </a:xfrm>
          <a:prstGeom prst="rect">
            <a:avLst/>
          </a:prstGeom>
        </p:spPr>
      </p:sp>
      <p:sp>
        <p:nvSpPr>
          <p:cNvPr id="3" name="Notes Placeholder 2"/>
          <p:cNvSpPr>
            <a:spLocks noGrp="1"/>
          </p:cNvSpPr>
          <p:nvPr>
            <p:ph type="body" idx="1"/>
          </p:nvPr>
        </p:nvSpPr>
        <p:spPr>
          <a:xfrm>
            <a:off x="1477292" y="2823792"/>
            <a:ext cx="5131647" cy="5704258"/>
          </a:xfrm>
          <a:prstGeom prst="rect">
            <a:avLst/>
          </a:prstGeom>
        </p:spPr>
        <p:txBody>
          <a:bodyPr/>
          <a:lstStyle/>
          <a:p>
            <a:pPr lvl="0">
              <a:defRPr/>
            </a:pPr>
            <a:r>
              <a:rPr lang="en-US" b="1" dirty="0" smtClean="0">
                <a:solidFill>
                  <a:schemeClr val="tx1"/>
                </a:solidFill>
              </a:rPr>
              <a:t>Bonus #1-- </a:t>
            </a:r>
            <a:r>
              <a:rPr lang="en-US" b="1" dirty="0">
                <a:solidFill>
                  <a:schemeClr val="tx1"/>
                </a:solidFill>
              </a:rPr>
              <a:t>Automate Savings</a:t>
            </a:r>
          </a:p>
          <a:p>
            <a:endParaRPr lang="en-US" b="1" dirty="0" smtClean="0">
              <a:solidFill>
                <a:schemeClr val="tx1"/>
              </a:solidFill>
            </a:endParaRPr>
          </a:p>
          <a:p>
            <a:r>
              <a:rPr lang="en-US" b="1" dirty="0" smtClean="0">
                <a:solidFill>
                  <a:schemeClr val="tx1"/>
                </a:solidFill>
              </a:rPr>
              <a:t>Say: The first bonus tip is to automate your savings.</a:t>
            </a:r>
          </a:p>
          <a:p>
            <a:endParaRPr lang="en-US" b="1" dirty="0">
              <a:solidFill>
                <a:schemeClr val="tx1"/>
              </a:solidFill>
            </a:endParaRPr>
          </a:p>
          <a:p>
            <a:r>
              <a:rPr lang="en-US" dirty="0" smtClean="0">
                <a:solidFill>
                  <a:schemeClr val="tx1"/>
                </a:solidFill>
              </a:rPr>
              <a:t>It’s </a:t>
            </a:r>
            <a:r>
              <a:rPr lang="en-US" dirty="0">
                <a:solidFill>
                  <a:schemeClr val="tx1"/>
                </a:solidFill>
              </a:rPr>
              <a:t>a good practice to pay yourself first. Set up an auto debit from your checking account to your savings account each payday. Whether it's $50 every two weeks or $500, don't cheat yourself out of a healthy long-term savings plan. Regular, automatic transfers to a savings account add up over time. </a:t>
            </a:r>
            <a:r>
              <a:rPr lang="en-US" dirty="0" smtClean="0">
                <a:solidFill>
                  <a:schemeClr val="tx1"/>
                </a:solidFill>
              </a:rPr>
              <a:t>Regions </a:t>
            </a:r>
            <a:r>
              <a:rPr lang="en-US" b="1" dirty="0" smtClean="0">
                <a:solidFill>
                  <a:schemeClr val="tx1"/>
                </a:solidFill>
              </a:rPr>
              <a:t>My GreenInsights </a:t>
            </a:r>
            <a:r>
              <a:rPr lang="en-US" dirty="0" smtClean="0">
                <a:solidFill>
                  <a:schemeClr val="tx1"/>
                </a:solidFill>
              </a:rPr>
              <a:t>makes it easy.</a:t>
            </a:r>
            <a:endParaRPr lang="en-US" b="1" dirty="0">
              <a:solidFill>
                <a:schemeClr val="tx1"/>
              </a:solidFill>
            </a:endParaRPr>
          </a:p>
          <a:p>
            <a:r>
              <a:rPr lang="en-US" dirty="0">
                <a:solidFill>
                  <a:schemeClr val="tx1"/>
                </a:solidFill>
              </a:rPr>
              <a:t> </a:t>
            </a:r>
            <a:endParaRPr lang="en-US" b="1" dirty="0">
              <a:solidFill>
                <a:schemeClr val="tx1"/>
              </a:solidFill>
            </a:endParaRPr>
          </a:p>
          <a:p>
            <a:r>
              <a:rPr lang="en-US" dirty="0">
                <a:solidFill>
                  <a:schemeClr val="tx1"/>
                </a:solidFill>
              </a:rPr>
              <a:t>Just think, if you set your checking account to automatically transfer $50 or $100 every pay period from your checking to a special savings account that is strictly off limits. Within a year, you've saved $1,200 to $2,400! </a:t>
            </a:r>
            <a:endParaRPr lang="en-US" dirty="0" smtClean="0">
              <a:solidFill>
                <a:schemeClr val="tx1"/>
              </a:solidFill>
            </a:endParaRPr>
          </a:p>
          <a:p>
            <a:endParaRPr lang="en-US" b="1" dirty="0">
              <a:solidFill>
                <a:schemeClr val="tx1"/>
              </a:solidFill>
            </a:endParaRPr>
          </a:p>
          <a:p>
            <a:r>
              <a:rPr lang="en-US" b="1" dirty="0" smtClean="0">
                <a:solidFill>
                  <a:schemeClr val="tx1"/>
                </a:solidFill>
              </a:rPr>
              <a:t>Best Practice: </a:t>
            </a:r>
            <a:r>
              <a:rPr lang="en-US" dirty="0" smtClean="0">
                <a:solidFill>
                  <a:schemeClr val="tx1"/>
                </a:solidFill>
              </a:rPr>
              <a:t>You may want to adjust the suggested dollar amounts above to your reflect the appropriate goals for your audience.</a:t>
            </a:r>
            <a:endParaRPr lang="en-US" dirty="0">
              <a:solidFill>
                <a:schemeClr val="tx1"/>
              </a:solidFill>
            </a:endParaRPr>
          </a:p>
          <a:p>
            <a:endParaRPr lang="en-US" dirty="0" smtClean="0">
              <a:solidFill>
                <a:schemeClr val="tx1"/>
              </a:solidFill>
            </a:endParaRPr>
          </a:p>
          <a:p>
            <a:pPr marL="0" lvl="1">
              <a:spcBef>
                <a:spcPts val="610"/>
              </a:spcBef>
              <a:spcAft>
                <a:spcPts val="610"/>
              </a:spcAft>
            </a:pPr>
            <a:r>
              <a:rPr lang="en-US" dirty="0" smtClean="0">
                <a:solidFill>
                  <a:schemeClr val="tx1"/>
                </a:solidFill>
              </a:rPr>
              <a:t>&lt;click to next slide&gt;</a:t>
            </a:r>
            <a:endParaRPr lang="en-US" dirty="0">
              <a:solidFill>
                <a:schemeClr val="tx1"/>
              </a:solidFill>
            </a:endParaRPr>
          </a:p>
          <a:p>
            <a:endParaRPr lang="en-US" dirty="0">
              <a:latin typeface="Arial" pitchFamily="34" charset="0"/>
              <a:ea typeface="ＭＳ Ｐゴシック" pitchFamily="34" charset="-128"/>
            </a:endParaRPr>
          </a:p>
          <a:p>
            <a:pPr defTabSz="930311">
              <a:defRPr/>
            </a:pPr>
            <a:endParaRPr lang="en-US" dirty="0"/>
          </a:p>
          <a:p>
            <a:endParaRPr lang="en-US" dirty="0"/>
          </a:p>
        </p:txBody>
      </p:sp>
      <p:sp>
        <p:nvSpPr>
          <p:cNvPr id="8" name="Slide Number Placeholder 3"/>
          <p:cNvSpPr txBox="1">
            <a:spLocks/>
          </p:cNvSpPr>
          <p:nvPr/>
        </p:nvSpPr>
        <p:spPr>
          <a:xfrm>
            <a:off x="0" y="8896879"/>
            <a:ext cx="1399540" cy="386821"/>
          </a:xfrm>
          <a:prstGeom prst="rect">
            <a:avLst/>
          </a:prstGeom>
        </p:spPr>
        <p:txBody>
          <a:bodyPr lIns="93031" tIns="46516" rIns="93031" bIns="4651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93"/>
            <a:fld id="{D1B90812-0B77-449E-AACC-F8C52DA348E8}" type="slidenum">
              <a:rPr lang="en-US" sz="1200">
                <a:latin typeface="News Gothic Std" pitchFamily="34" charset="0"/>
              </a:rPr>
              <a:pPr marL="279093"/>
              <a:t>21</a:t>
            </a:fld>
            <a:endParaRPr lang="en-US" sz="1200" dirty="0">
              <a:latin typeface="News Gothic Std"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13" y="3249295"/>
            <a:ext cx="699770" cy="69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939" y="5499862"/>
            <a:ext cx="745911" cy="74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3690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89413" y="1006475"/>
            <a:ext cx="2371725" cy="1778000"/>
          </a:xfrm>
        </p:spPr>
      </p:sp>
      <p:sp>
        <p:nvSpPr>
          <p:cNvPr id="3" name="Notes Placeholder 2"/>
          <p:cNvSpPr>
            <a:spLocks noGrp="1"/>
          </p:cNvSpPr>
          <p:nvPr>
            <p:ph type="body" idx="1"/>
          </p:nvPr>
        </p:nvSpPr>
        <p:spPr/>
        <p:txBody>
          <a:bodyPr/>
          <a:lstStyle/>
          <a:p>
            <a:r>
              <a:rPr lang="en-US" b="1" dirty="0" smtClean="0">
                <a:solidFill>
                  <a:schemeClr val="tx1"/>
                </a:solidFill>
              </a:rPr>
              <a:t>Bonus #2-- Set Up Savings Goals</a:t>
            </a:r>
            <a:endParaRPr lang="en-US" b="1" dirty="0">
              <a:solidFill>
                <a:schemeClr val="tx1"/>
              </a:solidFill>
            </a:endParaRPr>
          </a:p>
          <a:p>
            <a:endParaRPr lang="en-US" b="1" dirty="0">
              <a:solidFill>
                <a:schemeClr val="tx1"/>
              </a:solidFill>
            </a:endParaRPr>
          </a:p>
          <a:p>
            <a:r>
              <a:rPr lang="en-US" b="1" dirty="0">
                <a:solidFill>
                  <a:schemeClr val="tx1"/>
                </a:solidFill>
              </a:rPr>
              <a:t>Say:</a:t>
            </a:r>
            <a:r>
              <a:rPr lang="en-US" dirty="0">
                <a:solidFill>
                  <a:schemeClr val="tx1"/>
                </a:solidFill>
              </a:rPr>
              <a:t> </a:t>
            </a:r>
            <a:r>
              <a:rPr lang="en-US" b="1" dirty="0">
                <a:solidFill>
                  <a:schemeClr val="tx1"/>
                </a:solidFill>
              </a:rPr>
              <a:t>The </a:t>
            </a:r>
            <a:r>
              <a:rPr lang="en-US" b="1" dirty="0" smtClean="0">
                <a:solidFill>
                  <a:schemeClr val="tx1"/>
                </a:solidFill>
              </a:rPr>
              <a:t>second </a:t>
            </a:r>
            <a:r>
              <a:rPr lang="en-US" b="1" dirty="0">
                <a:solidFill>
                  <a:schemeClr val="tx1"/>
                </a:solidFill>
              </a:rPr>
              <a:t>bonus tip is to </a:t>
            </a:r>
            <a:r>
              <a:rPr lang="en-US" b="1" dirty="0" smtClean="0">
                <a:solidFill>
                  <a:schemeClr val="tx1"/>
                </a:solidFill>
              </a:rPr>
              <a:t>set up savings goals.</a:t>
            </a:r>
            <a:endParaRPr lang="en-US" b="1" dirty="0">
              <a:solidFill>
                <a:schemeClr val="tx1"/>
              </a:solidFill>
            </a:endParaRPr>
          </a:p>
          <a:p>
            <a:endParaRPr lang="en-US" dirty="0">
              <a:solidFill>
                <a:schemeClr val="tx1"/>
              </a:solidFill>
            </a:endParaRPr>
          </a:p>
          <a:p>
            <a:r>
              <a:rPr lang="en-US" dirty="0" smtClean="0">
                <a:solidFill>
                  <a:schemeClr val="tx1"/>
                </a:solidFill>
              </a:rPr>
              <a:t>One </a:t>
            </a:r>
            <a:r>
              <a:rPr lang="en-US" dirty="0">
                <a:solidFill>
                  <a:schemeClr val="tx1"/>
                </a:solidFill>
              </a:rPr>
              <a:t>of the best ways to save money is by visualizing what you are saving for. </a:t>
            </a:r>
            <a:r>
              <a:rPr lang="en-US" dirty="0" smtClean="0">
                <a:solidFill>
                  <a:schemeClr val="tx1"/>
                </a:solidFill>
              </a:rPr>
              <a:t>If </a:t>
            </a:r>
            <a:r>
              <a:rPr lang="en-US" dirty="0">
                <a:solidFill>
                  <a:schemeClr val="tx1"/>
                </a:solidFill>
              </a:rPr>
              <a:t>you need motivation, set saving targets/goals along with a timeline to make it easier to save. </a:t>
            </a:r>
          </a:p>
          <a:p>
            <a:r>
              <a:rPr lang="en-US" dirty="0">
                <a:solidFill>
                  <a:schemeClr val="tx1"/>
                </a:solidFill>
              </a:rPr>
              <a:t> </a:t>
            </a:r>
          </a:p>
          <a:p>
            <a:pPr lvl="0"/>
            <a:r>
              <a:rPr lang="en-US" dirty="0">
                <a:solidFill>
                  <a:schemeClr val="tx1"/>
                </a:solidFill>
              </a:rPr>
              <a:t>Have college tuition to pay for? </a:t>
            </a:r>
          </a:p>
          <a:p>
            <a:pPr lvl="0"/>
            <a:endParaRPr lang="en-US" dirty="0">
              <a:solidFill>
                <a:schemeClr val="tx1"/>
              </a:solidFill>
            </a:endParaRPr>
          </a:p>
          <a:p>
            <a:pPr lvl="0"/>
            <a:r>
              <a:rPr lang="en-US" dirty="0">
                <a:solidFill>
                  <a:schemeClr val="tx1"/>
                </a:solidFill>
              </a:rPr>
              <a:t>Want to buy a house in three years with a 20 percent down payment? </a:t>
            </a:r>
          </a:p>
          <a:p>
            <a:pPr lvl="0"/>
            <a:endParaRPr lang="en-US" dirty="0">
              <a:solidFill>
                <a:schemeClr val="tx1"/>
              </a:solidFill>
            </a:endParaRPr>
          </a:p>
          <a:p>
            <a:pPr lvl="0"/>
            <a:r>
              <a:rPr lang="en-US" dirty="0">
                <a:solidFill>
                  <a:schemeClr val="tx1"/>
                </a:solidFill>
              </a:rPr>
              <a:t>Thinking down the road to retirement?</a:t>
            </a:r>
          </a:p>
          <a:p>
            <a:endParaRPr lang="en-US" dirty="0">
              <a:solidFill>
                <a:schemeClr val="tx1"/>
              </a:solidFill>
            </a:endParaRPr>
          </a:p>
          <a:p>
            <a:r>
              <a:rPr lang="en-US" dirty="0" smtClean="0">
                <a:solidFill>
                  <a:schemeClr val="tx1"/>
                </a:solidFill>
              </a:rPr>
              <a:t>Take a moment now to think about targets or goals you might want to save for. Maybe you can think of MORE than one!</a:t>
            </a:r>
            <a:endParaRPr lang="en-US" dirty="0">
              <a:solidFill>
                <a:schemeClr val="tx1"/>
              </a:solidFill>
            </a:endParaRPr>
          </a:p>
          <a:p>
            <a:r>
              <a:rPr lang="en-US" dirty="0">
                <a:solidFill>
                  <a:schemeClr val="tx1"/>
                </a:solidFill>
              </a:rPr>
              <a:t> </a:t>
            </a:r>
          </a:p>
          <a:p>
            <a:r>
              <a:rPr lang="en-US" dirty="0">
                <a:solidFill>
                  <a:schemeClr val="tx1"/>
                </a:solidFill>
              </a:rPr>
              <a:t>Now you have a target and know what you will need to save each month to achieve your goal. </a:t>
            </a:r>
            <a:r>
              <a:rPr lang="en-US" dirty="0" smtClean="0">
                <a:solidFill>
                  <a:schemeClr val="tx1"/>
                </a:solidFill>
              </a:rPr>
              <a:t>Setting up your savings goals </a:t>
            </a:r>
            <a:r>
              <a:rPr lang="en-US" b="1" dirty="0" smtClean="0">
                <a:solidFill>
                  <a:schemeClr val="tx1"/>
                </a:solidFill>
              </a:rPr>
              <a:t>in My GreenInsights </a:t>
            </a:r>
            <a:r>
              <a:rPr lang="en-US" dirty="0" smtClean="0">
                <a:solidFill>
                  <a:schemeClr val="tx1"/>
                </a:solidFill>
              </a:rPr>
              <a:t>is easy and helps you monitor progress toward your goal. Use </a:t>
            </a:r>
            <a:r>
              <a:rPr lang="en-US" dirty="0">
                <a:solidFill>
                  <a:schemeClr val="tx1"/>
                </a:solidFill>
              </a:rPr>
              <a:t>online calculators to help you determine the finish line so you can achieve your goals</a:t>
            </a:r>
            <a:r>
              <a:rPr lang="en-US" dirty="0" smtClean="0">
                <a:solidFill>
                  <a:schemeClr val="tx1"/>
                </a:solidFill>
              </a:rPr>
              <a:t>! </a:t>
            </a:r>
            <a:endParaRPr lang="en-US" dirty="0">
              <a:solidFill>
                <a:schemeClr val="tx1"/>
              </a:solidFill>
            </a:endParaRPr>
          </a:p>
          <a:p>
            <a:endParaRPr lang="en-US" dirty="0">
              <a:solidFill>
                <a:schemeClr val="tx1"/>
              </a:solidFill>
            </a:endParaRPr>
          </a:p>
          <a:p>
            <a:r>
              <a:rPr lang="en-US" dirty="0">
                <a:solidFill>
                  <a:schemeClr val="tx1"/>
                </a:solidFill>
              </a:rPr>
              <a:t>&lt;click to next slide&gt;</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876" y="3326659"/>
            <a:ext cx="699770" cy="69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3"/>
          <p:cNvSpPr txBox="1">
            <a:spLocks/>
          </p:cNvSpPr>
          <p:nvPr/>
        </p:nvSpPr>
        <p:spPr>
          <a:xfrm>
            <a:off x="0" y="8896879"/>
            <a:ext cx="1399540" cy="386821"/>
          </a:xfrm>
          <a:prstGeom prst="rect">
            <a:avLst/>
          </a:prstGeom>
        </p:spPr>
        <p:txBody>
          <a:bodyPr lIns="93031" tIns="46516" rIns="93031" bIns="4651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93"/>
            <a:fld id="{D1B90812-0B77-449E-AACC-F8C52DA348E8}" type="slidenum">
              <a:rPr lang="en-US" sz="1200">
                <a:latin typeface="News Gothic Std" pitchFamily="34" charset="0"/>
              </a:rPr>
              <a:pPr marL="279093"/>
              <a:t>22</a:t>
            </a:fld>
            <a:endParaRPr lang="en-US" sz="1200" dirty="0">
              <a:latin typeface="News Gothic Std" pitchFamily="34" charset="0"/>
            </a:endParaRPr>
          </a:p>
        </p:txBody>
      </p:sp>
    </p:spTree>
    <p:extLst>
      <p:ext uri="{BB962C8B-B14F-4D97-AF65-F5344CB8AC3E}">
        <p14:creationId xmlns:p14="http://schemas.microsoft.com/office/powerpoint/2010/main" val="1385084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Rot="1" noChangeAspect="1" noChangeArrowheads="1" noTextEdit="1"/>
          </p:cNvSpPr>
          <p:nvPr>
            <p:ph type="sldImg"/>
          </p:nvPr>
        </p:nvSpPr>
        <p:spPr>
          <a:xfrm>
            <a:off x="4189413" y="1006475"/>
            <a:ext cx="2371725" cy="1778000"/>
          </a:xfrm>
          <a:ln/>
        </p:spPr>
      </p:sp>
      <p:sp>
        <p:nvSpPr>
          <p:cNvPr id="70660" name="Rectangle 3"/>
          <p:cNvSpPr>
            <a:spLocks noGrp="1" noChangeArrowheads="1"/>
          </p:cNvSpPr>
          <p:nvPr>
            <p:ph type="body" idx="1"/>
          </p:nvPr>
        </p:nvSpPr>
        <p:spPr>
          <a:xfrm>
            <a:off x="1452995" y="2923721"/>
            <a:ext cx="4844935" cy="58184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831"/>
              </a:spcBef>
            </a:pPr>
            <a:r>
              <a:rPr lang="en-US" b="1" dirty="0" smtClean="0">
                <a:solidFill>
                  <a:schemeClr val="tx1"/>
                </a:solidFill>
              </a:rPr>
              <a:t>Congratulations</a:t>
            </a:r>
          </a:p>
          <a:p>
            <a:pPr>
              <a:spcBef>
                <a:spcPts val="1831"/>
              </a:spcBef>
            </a:pPr>
            <a:r>
              <a:rPr lang="en-US" b="1" dirty="0" smtClean="0">
                <a:solidFill>
                  <a:schemeClr val="tx1"/>
                </a:solidFill>
              </a:rPr>
              <a:t>Say</a:t>
            </a:r>
            <a:r>
              <a:rPr lang="en-US" b="1" dirty="0">
                <a:solidFill>
                  <a:schemeClr val="tx1"/>
                </a:solidFill>
              </a:rPr>
              <a:t>: </a:t>
            </a:r>
            <a:r>
              <a:rPr lang="en-US" dirty="0" smtClean="0">
                <a:solidFill>
                  <a:schemeClr val="tx1"/>
                </a:solidFill>
              </a:rPr>
              <a:t>Today you </a:t>
            </a:r>
            <a:r>
              <a:rPr lang="en-US" dirty="0">
                <a:solidFill>
                  <a:schemeClr val="tx1"/>
                </a:solidFill>
              </a:rPr>
              <a:t>learned </a:t>
            </a:r>
            <a:r>
              <a:rPr lang="en-US" dirty="0" smtClean="0">
                <a:solidFill>
                  <a:schemeClr val="tx1"/>
                </a:solidFill>
              </a:rPr>
              <a:t>about </a:t>
            </a:r>
            <a:r>
              <a:rPr lang="en-US" baseline="0" dirty="0" smtClean="0">
                <a:solidFill>
                  <a:schemeClr val="tx1"/>
                </a:solidFill>
              </a:rPr>
              <a:t>a</a:t>
            </a:r>
            <a:r>
              <a:rPr lang="en-US" dirty="0" smtClean="0">
                <a:solidFill>
                  <a:schemeClr val="tx1"/>
                </a:solidFill>
              </a:rPr>
              <a:t> dozen ways</a:t>
            </a:r>
            <a:r>
              <a:rPr lang="en-US" baseline="0" dirty="0" smtClean="0">
                <a:solidFill>
                  <a:schemeClr val="tx1"/>
                </a:solidFill>
              </a:rPr>
              <a:t> that using banking technology can simplify your life</a:t>
            </a:r>
            <a:r>
              <a:rPr lang="en-US" dirty="0" smtClean="0">
                <a:solidFill>
                  <a:schemeClr val="tx1"/>
                </a:solidFill>
              </a:rPr>
              <a:t>. Before we leave,</a:t>
            </a:r>
            <a:r>
              <a:rPr lang="en-US" baseline="0" dirty="0" smtClean="0">
                <a:solidFill>
                  <a:schemeClr val="tx1"/>
                </a:solidFill>
              </a:rPr>
              <a:t> let’s t</a:t>
            </a:r>
            <a:r>
              <a:rPr lang="en-US" dirty="0">
                <a:solidFill>
                  <a:schemeClr val="tx1"/>
                </a:solidFill>
              </a:rPr>
              <a:t>alk about how you can use handout 1 to take action on using banking technology to simplify your life. Read over your page one checklist. I recommend you start with one or two items on the list and go from there. Mark the first two items you want to investigate with the numbers one and two now. </a:t>
            </a:r>
          </a:p>
          <a:p>
            <a:endParaRPr lang="en-US" dirty="0">
              <a:solidFill>
                <a:schemeClr val="tx1"/>
              </a:solidFill>
            </a:endParaRPr>
          </a:p>
          <a:p>
            <a:pPr>
              <a:defRPr/>
            </a:pPr>
            <a:r>
              <a:rPr lang="en-US" dirty="0">
                <a:solidFill>
                  <a:schemeClr val="tx1"/>
                </a:solidFill>
              </a:rPr>
              <a:t>Thank you for participating in this Regions Financial Fundamentals seminar </a:t>
            </a:r>
            <a:r>
              <a:rPr lang="en-US" dirty="0" smtClean="0">
                <a:solidFill>
                  <a:schemeClr val="tx1"/>
                </a:solidFill>
              </a:rPr>
              <a:t>about Simplifying Your Life Using Banking</a:t>
            </a:r>
            <a:r>
              <a:rPr lang="en-US" baseline="0" dirty="0" smtClean="0">
                <a:solidFill>
                  <a:schemeClr val="tx1"/>
                </a:solidFill>
              </a:rPr>
              <a:t> Technology</a:t>
            </a:r>
            <a:r>
              <a:rPr lang="en-US" dirty="0" smtClean="0">
                <a:solidFill>
                  <a:schemeClr val="tx1"/>
                </a:solidFill>
              </a:rPr>
              <a:t>. </a:t>
            </a:r>
            <a:endParaRPr lang="en-US" dirty="0">
              <a:solidFill>
                <a:schemeClr val="tx1"/>
              </a:solidFill>
            </a:endParaRPr>
          </a:p>
          <a:p>
            <a:endParaRPr lang="en-US" dirty="0">
              <a:solidFill>
                <a:schemeClr val="tx1"/>
              </a:solidFill>
            </a:endParaRPr>
          </a:p>
          <a:p>
            <a:r>
              <a:rPr lang="en-US" i="1" dirty="0" smtClean="0">
                <a:solidFill>
                  <a:schemeClr val="tx1"/>
                </a:solidFill>
              </a:rPr>
              <a:t>[Be </a:t>
            </a:r>
            <a:r>
              <a:rPr lang="en-US" i="1" dirty="0">
                <a:solidFill>
                  <a:schemeClr val="tx1"/>
                </a:solidFill>
              </a:rPr>
              <a:t>sure to call attention to your contact information on the handouts they are taking with them and invite them to reach out to you in the future.]</a:t>
            </a:r>
          </a:p>
          <a:p>
            <a:endParaRPr lang="en-US" b="1" i="1" dirty="0">
              <a:solidFill>
                <a:schemeClr val="tx1"/>
              </a:solidFill>
            </a:endParaRPr>
          </a:p>
          <a:p>
            <a:r>
              <a:rPr lang="en-US" b="1" dirty="0">
                <a:solidFill>
                  <a:schemeClr val="tx1"/>
                </a:solidFill>
              </a:rPr>
              <a:t>Ask: </a:t>
            </a:r>
            <a:r>
              <a:rPr lang="en-US" dirty="0">
                <a:solidFill>
                  <a:schemeClr val="tx1"/>
                </a:solidFill>
              </a:rPr>
              <a:t>What final questions do you have about anything we’ve covered in the seminar?</a:t>
            </a:r>
            <a:r>
              <a:rPr lang="en-US" b="1" dirty="0">
                <a:solidFill>
                  <a:schemeClr val="tx1"/>
                </a:solidFill>
              </a:rPr>
              <a:t> </a:t>
            </a:r>
          </a:p>
          <a:p>
            <a:r>
              <a:rPr lang="en-US" b="1" dirty="0">
                <a:solidFill>
                  <a:schemeClr val="tx1"/>
                </a:solidFill>
              </a:rPr>
              <a:t/>
            </a:r>
            <a:br>
              <a:rPr lang="en-US" b="1" dirty="0">
                <a:solidFill>
                  <a:schemeClr val="tx1"/>
                </a:solidFill>
              </a:rPr>
            </a:br>
            <a:r>
              <a:rPr lang="en-US" b="1" dirty="0">
                <a:solidFill>
                  <a:schemeClr val="tx1"/>
                </a:solidFill>
              </a:rPr>
              <a:t>Answer </a:t>
            </a:r>
            <a:r>
              <a:rPr lang="en-US" dirty="0">
                <a:solidFill>
                  <a:schemeClr val="tx1"/>
                </a:solidFill>
              </a:rPr>
              <a:t>all questions as fully as possible.</a:t>
            </a:r>
          </a:p>
          <a:p>
            <a:endParaRPr lang="en-US" b="1" dirty="0">
              <a:solidFill>
                <a:schemeClr val="tx1"/>
              </a:solidFill>
            </a:endParaRPr>
          </a:p>
          <a:p>
            <a:r>
              <a:rPr lang="en-US" b="1" dirty="0">
                <a:solidFill>
                  <a:schemeClr val="tx1"/>
                </a:solidFill>
              </a:rPr>
              <a:t>Say: </a:t>
            </a:r>
            <a:r>
              <a:rPr lang="en-US" dirty="0">
                <a:solidFill>
                  <a:schemeClr val="tx1"/>
                </a:solidFill>
              </a:rPr>
              <a:t>This concludes the </a:t>
            </a:r>
            <a:r>
              <a:rPr lang="en-US" dirty="0" smtClean="0">
                <a:solidFill>
                  <a:schemeClr val="tx1"/>
                </a:solidFill>
              </a:rPr>
              <a:t>financial wellness presentation</a:t>
            </a:r>
            <a:r>
              <a:rPr lang="en-US" dirty="0">
                <a:solidFill>
                  <a:schemeClr val="tx1"/>
                </a:solidFill>
              </a:rPr>
              <a:t>. If you have something specific or confidential then please stay after the meeting or contact me at the phone number on your </a:t>
            </a:r>
            <a:r>
              <a:rPr lang="en-US" dirty="0" smtClean="0">
                <a:solidFill>
                  <a:schemeClr val="tx1"/>
                </a:solidFill>
              </a:rPr>
              <a:t>handout or use one of the following channels:</a:t>
            </a:r>
          </a:p>
          <a:p>
            <a:endParaRPr lang="en-US" dirty="0">
              <a:solidFill>
                <a:schemeClr val="tx1"/>
              </a:solidFill>
            </a:endParaRPr>
          </a:p>
          <a:p>
            <a:r>
              <a:rPr lang="en-US" dirty="0">
                <a:solidFill>
                  <a:schemeClr val="tx1"/>
                </a:solidFill>
              </a:rPr>
              <a:t>&lt;click to next slide&gt;</a:t>
            </a:r>
          </a:p>
          <a:p>
            <a:endParaRPr lang="en-US" dirty="0">
              <a:solidFill>
                <a:schemeClr val="tx1"/>
              </a:solidFill>
            </a:endParaRPr>
          </a:p>
        </p:txBody>
      </p:sp>
      <p:sp>
        <p:nvSpPr>
          <p:cNvPr id="5" name="Slide Number Placeholder 3"/>
          <p:cNvSpPr txBox="1">
            <a:spLocks/>
          </p:cNvSpPr>
          <p:nvPr/>
        </p:nvSpPr>
        <p:spPr>
          <a:xfrm>
            <a:off x="0" y="8896879"/>
            <a:ext cx="1399540" cy="386821"/>
          </a:xfrm>
          <a:prstGeom prst="rect">
            <a:avLst/>
          </a:prstGeom>
        </p:spPr>
        <p:txBody>
          <a:bodyPr lIns="93031" tIns="46516" rIns="93031" bIns="4651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93"/>
            <a:fld id="{D1B90812-0B77-449E-AACC-F8C52DA348E8}" type="slidenum">
              <a:rPr lang="en-US" sz="1200">
                <a:latin typeface="News Gothic Std" pitchFamily="34" charset="0"/>
              </a:rPr>
              <a:pPr marL="279093"/>
              <a:t>23</a:t>
            </a:fld>
            <a:endParaRPr lang="en-US" sz="1200" dirty="0">
              <a:latin typeface="News Gothic Std" pitchFamily="34" charset="0"/>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13" y="3326659"/>
            <a:ext cx="699770" cy="69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014" y="6002972"/>
            <a:ext cx="699770" cy="69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13" y="7004050"/>
            <a:ext cx="699770" cy="69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0215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89413" y="1006475"/>
            <a:ext cx="2371725" cy="1778000"/>
          </a:xfrm>
        </p:spPr>
      </p:sp>
      <p:sp>
        <p:nvSpPr>
          <p:cNvPr id="3" name="Notes Placeholder 2"/>
          <p:cNvSpPr>
            <a:spLocks noGrp="1"/>
          </p:cNvSpPr>
          <p:nvPr>
            <p:ph type="body" idx="1"/>
          </p:nvPr>
        </p:nvSpPr>
        <p:spPr/>
        <p:txBody>
          <a:bodyPr/>
          <a:lstStyle/>
          <a:p>
            <a:r>
              <a:rPr lang="en-US" b="1" dirty="0"/>
              <a:t>More About Regions</a:t>
            </a:r>
          </a:p>
          <a:p>
            <a:endParaRPr lang="en-US" b="1" dirty="0"/>
          </a:p>
          <a:p>
            <a:r>
              <a:rPr lang="en-US" b="1" dirty="0"/>
              <a:t>Say: </a:t>
            </a:r>
            <a:r>
              <a:rPr lang="en-US" dirty="0"/>
              <a:t>How can Regions help you meet your financial goals?</a:t>
            </a:r>
          </a:p>
          <a:p>
            <a:endParaRPr lang="en-US" dirty="0"/>
          </a:p>
          <a:p>
            <a:r>
              <a:rPr lang="en-US" b="1" dirty="0">
                <a:solidFill>
                  <a:srgbClr val="FF0000"/>
                </a:solidFill>
              </a:rPr>
              <a:t>As I mentioned at the beginning of the presentation, I am not a </a:t>
            </a:r>
            <a:r>
              <a:rPr lang="en-US" b="1" dirty="0" smtClean="0">
                <a:solidFill>
                  <a:srgbClr val="FF0000"/>
                </a:solidFill>
              </a:rPr>
              <a:t>banker.*</a:t>
            </a:r>
            <a:r>
              <a:rPr lang="en-US" dirty="0" smtClean="0">
                <a:solidFill>
                  <a:srgbClr val="FF0000"/>
                </a:solidFill>
              </a:rPr>
              <a:t> </a:t>
            </a:r>
            <a:r>
              <a:rPr lang="en-US" dirty="0" smtClean="0"/>
              <a:t>If </a:t>
            </a:r>
            <a:r>
              <a:rPr lang="en-US" dirty="0"/>
              <a:t>you have questions about Regions products and services you can make an appointment with a nearby Regions banker through these convenient ways:</a:t>
            </a:r>
          </a:p>
          <a:p>
            <a:pPr lvl="1"/>
            <a:endParaRPr lang="en-US" dirty="0"/>
          </a:p>
          <a:p>
            <a:pPr marL="174433" indent="-174433">
              <a:buFont typeface="Arial" panose="020B0604020202020204" pitchFamily="34" charset="0"/>
              <a:buChar char="•"/>
            </a:pPr>
            <a:r>
              <a:rPr lang="en-US" dirty="0"/>
              <a:t>Call the Regions Green Line at 1-800-REGIONS</a:t>
            </a:r>
          </a:p>
          <a:p>
            <a:pPr marL="174433" indent="-174433">
              <a:buFont typeface="Arial" panose="020B0604020202020204" pitchFamily="34" charset="0"/>
              <a:buChar char="•"/>
            </a:pPr>
            <a:r>
              <a:rPr lang="en-US" dirty="0"/>
              <a:t>Go to regions.com and click “Make an Appointment”</a:t>
            </a:r>
          </a:p>
          <a:p>
            <a:pPr marL="174433" indent="-174433">
              <a:buFont typeface="Arial" panose="020B0604020202020204" pitchFamily="34" charset="0"/>
              <a:buChar char="•"/>
            </a:pPr>
            <a:r>
              <a:rPr lang="en-US" dirty="0"/>
              <a:t>Visit any Regions branch</a:t>
            </a:r>
          </a:p>
          <a:p>
            <a:endParaRPr lang="en-US" dirty="0"/>
          </a:p>
          <a:p>
            <a:r>
              <a:rPr lang="en-US" dirty="0"/>
              <a:t>Thank you for participating in this </a:t>
            </a:r>
            <a:r>
              <a:rPr lang="en-US" dirty="0" smtClean="0"/>
              <a:t>session of Regions </a:t>
            </a:r>
            <a:r>
              <a:rPr lang="en-US" dirty="0"/>
              <a:t>Financial </a:t>
            </a:r>
            <a:r>
              <a:rPr lang="en-US" dirty="0" smtClean="0"/>
              <a:t>Fundamentals. </a:t>
            </a:r>
            <a:endParaRPr lang="en-US" dirty="0"/>
          </a:p>
          <a:p>
            <a:endParaRPr lang="en-US" i="1" dirty="0" smtClean="0"/>
          </a:p>
          <a:p>
            <a:r>
              <a:rPr lang="en-US" b="1" i="1" dirty="0" smtClean="0">
                <a:solidFill>
                  <a:srgbClr val="FF0000"/>
                </a:solidFill>
              </a:rPr>
              <a:t>*(</a:t>
            </a:r>
            <a:r>
              <a:rPr lang="en-US" b="1" i="1" dirty="0">
                <a:solidFill>
                  <a:srgbClr val="FF0000"/>
                </a:solidFill>
              </a:rPr>
              <a:t>Omit this sentence if you are a banker).</a:t>
            </a:r>
          </a:p>
          <a:p>
            <a:endParaRPr lang="en-US" i="1" dirty="0"/>
          </a:p>
          <a:p>
            <a:r>
              <a:rPr lang="en-US" i="1" dirty="0"/>
              <a:t>[Remember that the tone and approach should be consultative and friendly. Be sure to call attention to your contact information on the handouts they are taking with them and invite them to reach out to Regions in the future</a:t>
            </a:r>
            <a:r>
              <a:rPr lang="en-US" i="1" dirty="0" smtClean="0"/>
              <a:t>.]</a:t>
            </a:r>
          </a:p>
          <a:p>
            <a:endParaRPr lang="en-US" i="1" dirty="0"/>
          </a:p>
          <a:p>
            <a:r>
              <a:rPr lang="en-US" b="1" i="1" dirty="0" smtClean="0"/>
              <a:t>This slide should remain on the screen until the last person leaves the session.</a:t>
            </a:r>
            <a:endParaRPr lang="en-US" b="1"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13" y="3194050"/>
            <a:ext cx="699770" cy="69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939" y="6470650"/>
            <a:ext cx="745911" cy="74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491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2"/>
          <p:cNvSpPr>
            <a:spLocks noGrp="1" noRot="1" noChangeAspect="1" noChangeArrowheads="1" noTextEdit="1"/>
          </p:cNvSpPr>
          <p:nvPr>
            <p:ph type="sldImg"/>
          </p:nvPr>
        </p:nvSpPr>
        <p:spPr>
          <a:xfrm>
            <a:off x="4295775" y="1082675"/>
            <a:ext cx="2260600" cy="1695450"/>
          </a:xfrm>
          <a:ln/>
        </p:spPr>
      </p:sp>
      <p:sp>
        <p:nvSpPr>
          <p:cNvPr id="28" name="Slide Number Placeholder 3"/>
          <p:cNvSpPr txBox="1">
            <a:spLocks/>
          </p:cNvSpPr>
          <p:nvPr/>
        </p:nvSpPr>
        <p:spPr>
          <a:xfrm>
            <a:off x="0" y="8896879"/>
            <a:ext cx="1399540" cy="386821"/>
          </a:xfrm>
          <a:prstGeom prst="rect">
            <a:avLst/>
          </a:prstGeom>
        </p:spPr>
        <p:txBody>
          <a:bodyPr lIns="93031" tIns="46516" rIns="93031" bIns="4651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93"/>
            <a:fld id="{D1B90812-0B77-449E-AACC-F8C52DA348E8}" type="slidenum">
              <a:rPr lang="en-US" sz="1200">
                <a:solidFill>
                  <a:prstClr val="black"/>
                </a:solidFill>
                <a:latin typeface="News Gothic Std" pitchFamily="34" charset="0"/>
              </a:rPr>
              <a:pPr marL="279093"/>
              <a:t>3</a:t>
            </a:fld>
            <a:endParaRPr lang="en-US" sz="1200" dirty="0">
              <a:solidFill>
                <a:prstClr val="black"/>
              </a:solidFill>
              <a:latin typeface="News Gothic Std" pitchFamily="34" charset="0"/>
            </a:endParaRP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903" y="8896879"/>
            <a:ext cx="1436653" cy="235900"/>
          </a:xfrm>
          <a:prstGeom prst="rect">
            <a:avLst/>
          </a:prstGeom>
        </p:spPr>
      </p:pic>
      <p:sp>
        <p:nvSpPr>
          <p:cNvPr id="31" name="Notes Placeholder 2"/>
          <p:cNvSpPr txBox="1">
            <a:spLocks/>
          </p:cNvSpPr>
          <p:nvPr/>
        </p:nvSpPr>
        <p:spPr bwMode="auto">
          <a:xfrm>
            <a:off x="1477292" y="2939838"/>
            <a:ext cx="4587381" cy="5802313"/>
          </a:xfrm>
          <a:prstGeom prst="rect">
            <a:avLst/>
          </a:prstGeom>
          <a:noFill/>
          <a:ln w="9525">
            <a:noFill/>
            <a:miter lim="800000"/>
            <a:headEnd/>
            <a:tailEnd/>
          </a:ln>
          <a:effectLst/>
        </p:spPr>
        <p:txBody>
          <a:bodyPr vert="horz" wrap="square" lIns="98337" tIns="49168" rIns="98337" bIns="49168" numCol="1" anchor="t" anchorCtr="0" compatLnSpc="1">
            <a:prstTxWarp prst="textNoShape">
              <a:avLst/>
            </a:prstTxWarp>
          </a:bodyPr>
          <a:lstStyle>
            <a:lvl1pPr marL="0" algn="l" defTabSz="914400" rtl="0" eaLnBrk="1" latinLnBrk="0" hangingPunct="1">
              <a:defRPr sz="1200" kern="1200">
                <a:solidFill>
                  <a:schemeClr val="tx1"/>
                </a:solidFill>
                <a:latin typeface="News Gothic Std" pitchFamily="34" charset="0"/>
                <a:ea typeface="+mn-ea"/>
                <a:cs typeface="+mn-cs"/>
              </a:defRPr>
            </a:lvl1pPr>
            <a:lvl2pPr marL="457200" algn="l" defTabSz="914400" rtl="0" eaLnBrk="1" latinLnBrk="0" hangingPunct="1">
              <a:defRPr sz="1200" kern="1200">
                <a:solidFill>
                  <a:schemeClr val="tx1"/>
                </a:solidFill>
                <a:latin typeface="News Gothic Std" pitchFamily="34" charset="0"/>
                <a:ea typeface="+mn-ea"/>
                <a:cs typeface="+mn-cs"/>
              </a:defRPr>
            </a:lvl2pPr>
            <a:lvl3pPr marL="914400" algn="l" defTabSz="914400" rtl="0" eaLnBrk="1" latinLnBrk="0" hangingPunct="1">
              <a:defRPr sz="1200" kern="1200">
                <a:solidFill>
                  <a:schemeClr val="tx1"/>
                </a:solidFill>
                <a:latin typeface="News Gothic Std" pitchFamily="34" charset="0"/>
                <a:ea typeface="+mn-ea"/>
                <a:cs typeface="+mn-cs"/>
              </a:defRPr>
            </a:lvl3pPr>
            <a:lvl4pPr marL="1371600" algn="l" defTabSz="914400" rtl="0" eaLnBrk="1" latinLnBrk="0" hangingPunct="1">
              <a:defRPr sz="1200" kern="1200">
                <a:solidFill>
                  <a:schemeClr val="tx1"/>
                </a:solidFill>
                <a:latin typeface="News Gothic Std" pitchFamily="34" charset="0"/>
                <a:ea typeface="+mn-ea"/>
                <a:cs typeface="+mn-cs"/>
              </a:defRPr>
            </a:lvl4pPr>
            <a:lvl5pPr marL="1828800" algn="l" defTabSz="914400" rtl="0" eaLnBrk="1" latinLnBrk="0" hangingPunct="1">
              <a:defRPr sz="1200" kern="1200">
                <a:solidFill>
                  <a:schemeClr val="tx1"/>
                </a:solidFill>
                <a:latin typeface="News Gothic Std"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spcBef>
                <a:spcPts val="1831"/>
              </a:spcBef>
            </a:pPr>
            <a:endParaRPr lang="en-US" dirty="0">
              <a:solidFill>
                <a:schemeClr val="tx1">
                  <a:lumMod val="75000"/>
                  <a:lumOff val="25000"/>
                </a:schemeClr>
              </a:solidFill>
            </a:endParaRPr>
          </a:p>
        </p:txBody>
      </p:sp>
      <p:sp>
        <p:nvSpPr>
          <p:cNvPr id="2" name="Notes Placeholder 1"/>
          <p:cNvSpPr>
            <a:spLocks noGrp="1"/>
          </p:cNvSpPr>
          <p:nvPr>
            <p:ph type="body" idx="1"/>
          </p:nvPr>
        </p:nvSpPr>
        <p:spPr/>
        <p:txBody>
          <a:bodyPr/>
          <a:lstStyle/>
          <a:p>
            <a:pPr>
              <a:spcBef>
                <a:spcPts val="1831"/>
              </a:spcBef>
            </a:pPr>
            <a:r>
              <a:rPr lang="en-US" b="1" dirty="0" smtClean="0">
                <a:solidFill>
                  <a:schemeClr val="tx1"/>
                </a:solidFill>
              </a:rPr>
              <a:t>Regions Financial Fundamentals Disclaimer</a:t>
            </a:r>
          </a:p>
          <a:p>
            <a:pPr>
              <a:spcBef>
                <a:spcPts val="1831"/>
              </a:spcBef>
            </a:pPr>
            <a:r>
              <a:rPr lang="en-US" b="1" dirty="0" smtClean="0">
                <a:solidFill>
                  <a:schemeClr val="tx1"/>
                </a:solidFill>
                <a:ea typeface="ＭＳ Ｐゴシック" pitchFamily="34" charset="-128"/>
              </a:rPr>
              <a:t>Pause </a:t>
            </a:r>
            <a:r>
              <a:rPr lang="en-US" dirty="0" smtClean="0">
                <a:solidFill>
                  <a:schemeClr val="tx1"/>
                </a:solidFill>
                <a:ea typeface="ＭＳ Ｐゴシック" pitchFamily="34" charset="-128"/>
              </a:rPr>
              <a:t>for five seconds to allow participants to read the disclaimer.</a:t>
            </a:r>
          </a:p>
          <a:p>
            <a:pPr marL="0" lvl="1">
              <a:spcBef>
                <a:spcPts val="1221"/>
              </a:spcBef>
            </a:pPr>
            <a:r>
              <a:rPr lang="en-US" dirty="0" smtClean="0">
                <a:solidFill>
                  <a:schemeClr val="tx1"/>
                </a:solidFill>
                <a:ea typeface="ＭＳ Ｐゴシック" pitchFamily="34" charset="-128"/>
              </a:rPr>
              <a:t>&lt;click to next slide&gt;</a:t>
            </a:r>
          </a:p>
          <a:p>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514" y="2939839"/>
            <a:ext cx="726592" cy="722966"/>
          </a:xfrm>
          <a:prstGeom prst="rect">
            <a:avLst/>
          </a:prstGeom>
        </p:spPr>
      </p:pic>
    </p:spTree>
    <p:extLst>
      <p:ext uri="{BB962C8B-B14F-4D97-AF65-F5344CB8AC3E}">
        <p14:creationId xmlns:p14="http://schemas.microsoft.com/office/powerpoint/2010/main" val="3680818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1488" y="1082675"/>
            <a:ext cx="2270125" cy="1701800"/>
          </a:xfrm>
          <a:prstGeom prst="rect">
            <a:avLst/>
          </a:prstGeom>
        </p:spPr>
      </p:sp>
      <p:sp>
        <p:nvSpPr>
          <p:cNvPr id="3" name="Notes Placeholder 2"/>
          <p:cNvSpPr>
            <a:spLocks noGrp="1"/>
          </p:cNvSpPr>
          <p:nvPr>
            <p:ph type="body" idx="1"/>
          </p:nvPr>
        </p:nvSpPr>
        <p:spPr>
          <a:xfrm>
            <a:off x="1477292" y="2939838"/>
            <a:ext cx="4509629" cy="5802313"/>
          </a:xfrm>
          <a:prstGeom prst="rect">
            <a:avLst/>
          </a:prstGeom>
        </p:spPr>
        <p:txBody>
          <a:bodyPr/>
          <a:lstStyle/>
          <a:p>
            <a:r>
              <a:rPr lang="en-US" b="1" dirty="0" smtClean="0">
                <a:solidFill>
                  <a:schemeClr val="tx1"/>
                </a:solidFill>
              </a:rPr>
              <a:t>Welcome</a:t>
            </a:r>
          </a:p>
          <a:p>
            <a:endParaRPr lang="en-US" b="1" dirty="0">
              <a:solidFill>
                <a:schemeClr val="tx1"/>
              </a:solidFill>
            </a:endParaRPr>
          </a:p>
          <a:p>
            <a:r>
              <a:rPr lang="en-US" b="1" dirty="0" smtClean="0">
                <a:solidFill>
                  <a:schemeClr val="tx1"/>
                </a:solidFill>
              </a:rPr>
              <a:t>Say</a:t>
            </a:r>
            <a:r>
              <a:rPr lang="en-US" b="1" dirty="0">
                <a:solidFill>
                  <a:schemeClr val="tx1"/>
                </a:solidFill>
              </a:rPr>
              <a:t>: </a:t>
            </a:r>
            <a:r>
              <a:rPr lang="en-US" dirty="0">
                <a:solidFill>
                  <a:schemeClr val="tx1"/>
                </a:solidFill>
              </a:rPr>
              <a:t>Welcome and thanks for choosing to spend your valuable time learning </a:t>
            </a:r>
            <a:r>
              <a:rPr lang="en-US" dirty="0" smtClean="0">
                <a:solidFill>
                  <a:schemeClr val="tx1"/>
                </a:solidFill>
              </a:rPr>
              <a:t>about simplifying your life using banking technology. </a:t>
            </a:r>
            <a:r>
              <a:rPr lang="en-US" dirty="0">
                <a:solidFill>
                  <a:schemeClr val="tx1"/>
                </a:solidFill>
              </a:rPr>
              <a:t>My name is [</a:t>
            </a:r>
            <a:r>
              <a:rPr lang="en-US" i="1" dirty="0">
                <a:solidFill>
                  <a:schemeClr val="tx1"/>
                </a:solidFill>
              </a:rPr>
              <a:t>your first and last name</a:t>
            </a:r>
            <a:r>
              <a:rPr lang="en-US" dirty="0">
                <a:solidFill>
                  <a:schemeClr val="tx1"/>
                </a:solidFill>
              </a:rPr>
              <a:t>]. I am a [</a:t>
            </a:r>
            <a:r>
              <a:rPr lang="en-US" i="1" dirty="0">
                <a:solidFill>
                  <a:schemeClr val="tx1"/>
                </a:solidFill>
              </a:rPr>
              <a:t>position with Regions</a:t>
            </a:r>
            <a:r>
              <a:rPr lang="en-US" dirty="0">
                <a:solidFill>
                  <a:schemeClr val="tx1"/>
                </a:solidFill>
              </a:rPr>
              <a:t>] from Regions Bank</a:t>
            </a:r>
            <a:r>
              <a:rPr lang="en-US" dirty="0" smtClean="0">
                <a:solidFill>
                  <a:schemeClr val="tx1"/>
                </a:solidFill>
              </a:rPr>
              <a:t>.</a:t>
            </a:r>
          </a:p>
          <a:p>
            <a:endParaRPr lang="en-US" dirty="0">
              <a:solidFill>
                <a:schemeClr val="tx1"/>
              </a:solidFill>
            </a:endParaRPr>
          </a:p>
          <a:p>
            <a:r>
              <a:rPr lang="en-US" i="1" dirty="0" smtClean="0">
                <a:solidFill>
                  <a:srgbClr val="FF0000"/>
                </a:solidFill>
              </a:rPr>
              <a:t>(If you are not a banker, share that with the audience and let them know where you work. This will help to set expectations as to the depth of product knowledge you may or may not have.)</a:t>
            </a:r>
            <a:endParaRPr lang="en-US" i="1" dirty="0">
              <a:solidFill>
                <a:srgbClr val="FF0000"/>
              </a:solidFill>
            </a:endParaRPr>
          </a:p>
          <a:p>
            <a:endParaRPr lang="en-US" dirty="0" smtClean="0">
              <a:solidFill>
                <a:schemeClr val="tx1"/>
              </a:solidFill>
            </a:endParaRPr>
          </a:p>
          <a:p>
            <a:r>
              <a:rPr lang="en-US" dirty="0" smtClean="0">
                <a:solidFill>
                  <a:schemeClr val="tx1"/>
                </a:solidFill>
              </a:rPr>
              <a:t>[</a:t>
            </a:r>
            <a:r>
              <a:rPr lang="en-US" i="1" dirty="0">
                <a:solidFill>
                  <a:schemeClr val="tx1"/>
                </a:solidFill>
              </a:rPr>
              <a:t>Share a brief anecdote about yourself that indicates your excitement about the session and sets you up as </a:t>
            </a:r>
            <a:r>
              <a:rPr lang="en-US" i="1" dirty="0" smtClean="0">
                <a:solidFill>
                  <a:schemeClr val="tx1"/>
                </a:solidFill>
              </a:rPr>
              <a:t>knowledgeable regarding </a:t>
            </a:r>
            <a:r>
              <a:rPr lang="en-US" i="1" dirty="0">
                <a:solidFill>
                  <a:schemeClr val="tx1"/>
                </a:solidFill>
              </a:rPr>
              <a:t>financial issues </a:t>
            </a:r>
            <a:r>
              <a:rPr lang="en-US" i="1" dirty="0" smtClean="0">
                <a:solidFill>
                  <a:schemeClr val="tx1"/>
                </a:solidFill>
              </a:rPr>
              <a:t>including</a:t>
            </a:r>
            <a:r>
              <a:rPr lang="en-US" i="1" baseline="0" dirty="0" smtClean="0">
                <a:solidFill>
                  <a:schemeClr val="tx1"/>
                </a:solidFill>
              </a:rPr>
              <a:t> banking technology</a:t>
            </a:r>
            <a:r>
              <a:rPr lang="en-US" i="1" dirty="0" smtClean="0">
                <a:solidFill>
                  <a:schemeClr val="tx1"/>
                </a:solidFill>
              </a:rPr>
              <a:t>.</a:t>
            </a:r>
            <a:r>
              <a:rPr lang="en-US" dirty="0" smtClean="0">
                <a:solidFill>
                  <a:schemeClr val="tx1"/>
                </a:solidFill>
              </a:rPr>
              <a:t>]</a:t>
            </a:r>
          </a:p>
          <a:p>
            <a:endParaRPr lang="en-US" dirty="0">
              <a:solidFill>
                <a:schemeClr val="tx1"/>
              </a:solidFill>
            </a:endParaRPr>
          </a:p>
          <a:p>
            <a:r>
              <a:rPr lang="en-US" dirty="0">
                <a:solidFill>
                  <a:schemeClr val="tx1"/>
                </a:solidFill>
              </a:rPr>
              <a:t>I hope you will contribute to our discussion during the next </a:t>
            </a:r>
            <a:r>
              <a:rPr lang="en-US" i="1" dirty="0">
                <a:solidFill>
                  <a:schemeClr val="tx1"/>
                </a:solidFill>
              </a:rPr>
              <a:t>3</a:t>
            </a:r>
            <a:r>
              <a:rPr lang="en-US" i="1" dirty="0" smtClean="0">
                <a:solidFill>
                  <a:schemeClr val="tx1"/>
                </a:solidFill>
              </a:rPr>
              <a:t>0 </a:t>
            </a:r>
            <a:r>
              <a:rPr lang="en-US" i="1" dirty="0">
                <a:solidFill>
                  <a:schemeClr val="tx1"/>
                </a:solidFill>
              </a:rPr>
              <a:t>minutes</a:t>
            </a:r>
            <a:r>
              <a:rPr lang="en-US" dirty="0">
                <a:solidFill>
                  <a:schemeClr val="tx1"/>
                </a:solidFill>
              </a:rPr>
              <a:t>. I will be asking for your input </a:t>
            </a:r>
            <a:r>
              <a:rPr lang="en-US" dirty="0" smtClean="0">
                <a:solidFill>
                  <a:schemeClr val="tx1"/>
                </a:solidFill>
              </a:rPr>
              <a:t>throughout, </a:t>
            </a:r>
            <a:r>
              <a:rPr lang="en-US" dirty="0">
                <a:solidFill>
                  <a:schemeClr val="tx1"/>
                </a:solidFill>
              </a:rPr>
              <a:t>and we will have time for all of your questions before we wrap up. </a:t>
            </a:r>
          </a:p>
          <a:p>
            <a:r>
              <a:rPr lang="en-US" dirty="0">
                <a:solidFill>
                  <a:schemeClr val="tx1"/>
                </a:solidFill>
              </a:rPr>
              <a:t>Let’s get started</a:t>
            </a:r>
            <a:r>
              <a:rPr lang="en-US" dirty="0" smtClean="0">
                <a:solidFill>
                  <a:schemeClr val="tx1"/>
                </a:solidFill>
              </a:rPr>
              <a:t>.</a:t>
            </a:r>
          </a:p>
          <a:p>
            <a:endParaRPr lang="en-US" dirty="0">
              <a:solidFill>
                <a:schemeClr val="tx1"/>
              </a:solidFill>
            </a:endParaRPr>
          </a:p>
          <a:p>
            <a:r>
              <a:rPr lang="en-US" dirty="0">
                <a:solidFill>
                  <a:schemeClr val="tx1"/>
                </a:solidFill>
              </a:rPr>
              <a:t>&lt;click to next slide</a:t>
            </a:r>
            <a:r>
              <a:rPr lang="en-US" dirty="0" smtClean="0">
                <a:solidFill>
                  <a:schemeClr val="tx1"/>
                </a:solidFill>
              </a:rPr>
              <a:t>&gt;</a:t>
            </a:r>
          </a:p>
          <a:p>
            <a:endParaRPr lang="en-US" dirty="0">
              <a:solidFill>
                <a:schemeClr val="tx1"/>
              </a:solidFill>
            </a:endParaRPr>
          </a:p>
          <a:p>
            <a:r>
              <a:rPr lang="en-US" b="1" dirty="0">
                <a:solidFill>
                  <a:schemeClr val="tx1"/>
                </a:solidFill>
              </a:rPr>
              <a:t>TIP: </a:t>
            </a:r>
            <a:r>
              <a:rPr lang="en-US" dirty="0">
                <a:solidFill>
                  <a:schemeClr val="tx1"/>
                </a:solidFill>
              </a:rPr>
              <a:t>Remember, get to know this material in advance so that you can seamlessly deliver it without reading verbatim!</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13" y="3404023"/>
            <a:ext cx="699770" cy="69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3"/>
          <p:cNvSpPr txBox="1">
            <a:spLocks/>
          </p:cNvSpPr>
          <p:nvPr/>
        </p:nvSpPr>
        <p:spPr>
          <a:xfrm>
            <a:off x="0" y="8896879"/>
            <a:ext cx="1399540" cy="386821"/>
          </a:xfrm>
          <a:prstGeom prst="rect">
            <a:avLst/>
          </a:prstGeom>
        </p:spPr>
        <p:txBody>
          <a:bodyPr lIns="93031" tIns="46516" rIns="93031" bIns="4651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93"/>
            <a:fld id="{D1B90812-0B77-449E-AACC-F8C52DA348E8}" type="slidenum">
              <a:rPr lang="en-US" sz="1200">
                <a:latin typeface="News Gothic Std" pitchFamily="34" charset="0"/>
              </a:rPr>
              <a:pPr marL="279093"/>
              <a:t>4</a:t>
            </a:fld>
            <a:endParaRPr lang="en-US" sz="1200" dirty="0">
              <a:latin typeface="News Gothic Std" pitchFamily="34" charset="0"/>
            </a:endParaRP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13" y="7145972"/>
            <a:ext cx="699770" cy="69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5847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1488" y="1082675"/>
            <a:ext cx="2270125" cy="1701800"/>
          </a:xfrm>
          <a:prstGeom prst="rect">
            <a:avLst/>
          </a:prstGeom>
        </p:spPr>
      </p:sp>
      <p:sp>
        <p:nvSpPr>
          <p:cNvPr id="3" name="Notes Placeholder 2"/>
          <p:cNvSpPr>
            <a:spLocks noGrp="1"/>
          </p:cNvSpPr>
          <p:nvPr>
            <p:ph type="body" idx="1"/>
          </p:nvPr>
        </p:nvSpPr>
        <p:spPr>
          <a:xfrm>
            <a:off x="1477292" y="2939838"/>
            <a:ext cx="4742886" cy="5802313"/>
          </a:xfrm>
          <a:prstGeom prst="rect">
            <a:avLst/>
          </a:prstGeom>
        </p:spPr>
        <p:txBody>
          <a:bodyPr/>
          <a:lstStyle/>
          <a:p>
            <a:r>
              <a:rPr lang="en-US" b="1" dirty="0">
                <a:solidFill>
                  <a:schemeClr val="tx1"/>
                </a:solidFill>
              </a:rPr>
              <a:t>Agenda </a:t>
            </a:r>
            <a:endParaRPr lang="en-US" b="1" dirty="0" smtClean="0">
              <a:solidFill>
                <a:schemeClr val="tx1"/>
              </a:solidFill>
            </a:endParaRPr>
          </a:p>
          <a:p>
            <a:endParaRPr lang="en-US" dirty="0">
              <a:solidFill>
                <a:schemeClr val="tx1"/>
              </a:solidFill>
            </a:endParaRPr>
          </a:p>
          <a:p>
            <a:r>
              <a:rPr lang="en-US" b="1" dirty="0">
                <a:solidFill>
                  <a:schemeClr val="tx1"/>
                </a:solidFill>
              </a:rPr>
              <a:t>Say: </a:t>
            </a:r>
            <a:r>
              <a:rPr lang="en-US" dirty="0">
                <a:solidFill>
                  <a:schemeClr val="tx1"/>
                </a:solidFill>
              </a:rPr>
              <a:t>Thank you for attending today’s seminar. Our goal for the next </a:t>
            </a:r>
            <a:r>
              <a:rPr lang="en-US" dirty="0" smtClean="0">
                <a:solidFill>
                  <a:schemeClr val="tx1"/>
                </a:solidFill>
              </a:rPr>
              <a:t>30 </a:t>
            </a:r>
            <a:r>
              <a:rPr lang="en-US" dirty="0">
                <a:solidFill>
                  <a:schemeClr val="tx1"/>
                </a:solidFill>
              </a:rPr>
              <a:t>minutes is for </a:t>
            </a:r>
            <a:r>
              <a:rPr lang="en-US" dirty="0" smtClean="0">
                <a:solidFill>
                  <a:schemeClr val="tx1"/>
                </a:solidFill>
              </a:rPr>
              <a:t>you </a:t>
            </a:r>
            <a:r>
              <a:rPr lang="en-US" dirty="0">
                <a:solidFill>
                  <a:schemeClr val="tx1"/>
                </a:solidFill>
              </a:rPr>
              <a:t>to </a:t>
            </a:r>
            <a:r>
              <a:rPr lang="en-US" dirty="0" smtClean="0">
                <a:solidFill>
                  <a:schemeClr val="tx1"/>
                </a:solidFill>
              </a:rPr>
              <a:t>learn more about banking</a:t>
            </a:r>
            <a:r>
              <a:rPr lang="en-US" baseline="0" dirty="0" smtClean="0">
                <a:solidFill>
                  <a:schemeClr val="tx1"/>
                </a:solidFill>
              </a:rPr>
              <a:t> technology and how you can use it can simplify your life</a:t>
            </a:r>
            <a:r>
              <a:rPr lang="en-US" dirty="0" smtClean="0">
                <a:solidFill>
                  <a:schemeClr val="tx1"/>
                </a:solidFill>
              </a:rPr>
              <a:t>. </a:t>
            </a:r>
          </a:p>
          <a:p>
            <a:r>
              <a:rPr lang="en-US" dirty="0">
                <a:solidFill>
                  <a:schemeClr val="tx1"/>
                </a:solidFill>
              </a:rPr>
              <a:t> </a:t>
            </a:r>
          </a:p>
          <a:p>
            <a:r>
              <a:rPr lang="en-US" dirty="0">
                <a:solidFill>
                  <a:schemeClr val="tx1"/>
                </a:solidFill>
              </a:rPr>
              <a:t>I </a:t>
            </a:r>
            <a:r>
              <a:rPr lang="en-US" dirty="0" smtClean="0">
                <a:solidFill>
                  <a:schemeClr val="tx1"/>
                </a:solidFill>
              </a:rPr>
              <a:t>am</a:t>
            </a:r>
            <a:r>
              <a:rPr lang="en-US" baseline="0" dirty="0" smtClean="0">
                <a:solidFill>
                  <a:schemeClr val="tx1"/>
                </a:solidFill>
              </a:rPr>
              <a:t> happy to</a:t>
            </a:r>
            <a:r>
              <a:rPr lang="en-US" dirty="0" smtClean="0">
                <a:solidFill>
                  <a:schemeClr val="tx1"/>
                </a:solidFill>
              </a:rPr>
              <a:t> </a:t>
            </a:r>
            <a:r>
              <a:rPr lang="en-US" dirty="0">
                <a:solidFill>
                  <a:schemeClr val="tx1"/>
                </a:solidFill>
              </a:rPr>
              <a:t>stay after the session for specific questions </a:t>
            </a:r>
            <a:r>
              <a:rPr lang="en-US" dirty="0" smtClean="0">
                <a:solidFill>
                  <a:schemeClr val="tx1"/>
                </a:solidFill>
              </a:rPr>
              <a:t>and</a:t>
            </a:r>
            <a:r>
              <a:rPr lang="en-US" baseline="0" dirty="0" smtClean="0">
                <a:solidFill>
                  <a:schemeClr val="tx1"/>
                </a:solidFill>
              </a:rPr>
              <a:t> I</a:t>
            </a:r>
            <a:r>
              <a:rPr lang="en-US" dirty="0" smtClean="0">
                <a:solidFill>
                  <a:schemeClr val="tx1"/>
                </a:solidFill>
              </a:rPr>
              <a:t> </a:t>
            </a:r>
            <a:r>
              <a:rPr lang="en-US" dirty="0">
                <a:solidFill>
                  <a:schemeClr val="tx1"/>
                </a:solidFill>
              </a:rPr>
              <a:t>will provide my contact information for anyone who wants a little more information later. </a:t>
            </a:r>
            <a:endParaRPr lang="en-US" dirty="0" smtClean="0">
              <a:solidFill>
                <a:schemeClr val="tx1"/>
              </a:solidFill>
            </a:endParaRPr>
          </a:p>
          <a:p>
            <a:endParaRPr lang="en-US" dirty="0">
              <a:solidFill>
                <a:schemeClr val="tx1"/>
              </a:solidFill>
            </a:endParaRPr>
          </a:p>
          <a:p>
            <a:r>
              <a:rPr lang="en-US" dirty="0">
                <a:solidFill>
                  <a:schemeClr val="tx1"/>
                </a:solidFill>
              </a:rPr>
              <a:t>&lt;click to next slide&gt;</a:t>
            </a:r>
          </a:p>
          <a:p>
            <a:pPr marL="0" lvl="1">
              <a:spcBef>
                <a:spcPts val="305"/>
              </a:spcBef>
              <a:spcAft>
                <a:spcPts val="305"/>
              </a:spcAft>
              <a:defRPr/>
            </a:pPr>
            <a:endParaRPr lang="en-US" dirty="0" smtClean="0">
              <a:solidFill>
                <a:schemeClr val="tx1">
                  <a:lumMod val="75000"/>
                  <a:lumOff val="25000"/>
                </a:schemeClr>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13" y="3369472"/>
            <a:ext cx="699770" cy="69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3"/>
          <p:cNvSpPr txBox="1">
            <a:spLocks/>
          </p:cNvSpPr>
          <p:nvPr/>
        </p:nvSpPr>
        <p:spPr>
          <a:xfrm>
            <a:off x="0" y="8896879"/>
            <a:ext cx="1399540" cy="386821"/>
          </a:xfrm>
          <a:prstGeom prst="rect">
            <a:avLst/>
          </a:prstGeom>
        </p:spPr>
        <p:txBody>
          <a:bodyPr lIns="93031" tIns="46516" rIns="93031" bIns="4651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93"/>
            <a:fld id="{D1B90812-0B77-449E-AACC-F8C52DA348E8}" type="slidenum">
              <a:rPr lang="en-US" sz="1200">
                <a:latin typeface="News Gothic Std" pitchFamily="34" charset="0"/>
              </a:rPr>
              <a:pPr marL="279093"/>
              <a:t>5</a:t>
            </a:fld>
            <a:endParaRPr lang="en-US" sz="1200" dirty="0">
              <a:latin typeface="News Gothic Std" pitchFamily="34" charset="0"/>
            </a:endParaRPr>
          </a:p>
        </p:txBody>
      </p:sp>
    </p:spTree>
    <p:extLst>
      <p:ext uri="{BB962C8B-B14F-4D97-AF65-F5344CB8AC3E}">
        <p14:creationId xmlns:p14="http://schemas.microsoft.com/office/powerpoint/2010/main" val="3173690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1488" y="1082675"/>
            <a:ext cx="2270125" cy="1701800"/>
          </a:xfrm>
          <a:prstGeom prst="rect">
            <a:avLst/>
          </a:prstGeom>
        </p:spPr>
      </p:sp>
      <p:sp>
        <p:nvSpPr>
          <p:cNvPr id="3" name="Notes Placeholder 2"/>
          <p:cNvSpPr>
            <a:spLocks noGrp="1"/>
          </p:cNvSpPr>
          <p:nvPr>
            <p:ph type="body" idx="1"/>
          </p:nvPr>
        </p:nvSpPr>
        <p:spPr>
          <a:xfrm>
            <a:off x="1477292" y="2939838"/>
            <a:ext cx="4976142" cy="5647584"/>
          </a:xfrm>
          <a:prstGeom prst="rect">
            <a:avLst/>
          </a:prstGeom>
        </p:spPr>
        <p:txBody>
          <a:bodyPr/>
          <a:lstStyle/>
          <a:p>
            <a:r>
              <a:rPr lang="en-US" b="1" dirty="0" smtClean="0">
                <a:solidFill>
                  <a:schemeClr val="tx1"/>
                </a:solidFill>
              </a:rPr>
              <a:t>Knowledge.</a:t>
            </a:r>
            <a:r>
              <a:rPr lang="en-US" b="1" baseline="0" dirty="0" smtClean="0">
                <a:solidFill>
                  <a:schemeClr val="tx1"/>
                </a:solidFill>
              </a:rPr>
              <a:t> Organization. Convenience.</a:t>
            </a:r>
            <a:endParaRPr lang="en-US" dirty="0">
              <a:solidFill>
                <a:schemeClr val="tx1"/>
              </a:solidFill>
            </a:endParaRPr>
          </a:p>
          <a:p>
            <a:pPr eaLnBrk="1" hangingPunct="1"/>
            <a:endParaRPr lang="en-US" b="1" dirty="0" smtClean="0">
              <a:solidFill>
                <a:schemeClr val="tx1"/>
              </a:solidFill>
            </a:endParaRPr>
          </a:p>
          <a:p>
            <a:r>
              <a:rPr lang="en-US" b="1" dirty="0" smtClean="0">
                <a:solidFill>
                  <a:schemeClr val="tx1"/>
                </a:solidFill>
              </a:rPr>
              <a:t>Say: </a:t>
            </a:r>
            <a:r>
              <a:rPr lang="en-US" b="0" dirty="0" smtClean="0">
                <a:solidFill>
                  <a:schemeClr val="tx1"/>
                </a:solidFill>
              </a:rPr>
              <a:t>Today,</a:t>
            </a:r>
            <a:r>
              <a:rPr lang="en-US" b="0" baseline="0" dirty="0" smtClean="0">
                <a:solidFill>
                  <a:schemeClr val="tx1"/>
                </a:solidFill>
              </a:rPr>
              <a:t> we will talk about ten easy ways to use banking technology to simplify your life. </a:t>
            </a:r>
            <a:r>
              <a:rPr lang="en-US" dirty="0">
                <a:solidFill>
                  <a:schemeClr val="tx1"/>
                </a:solidFill>
              </a:rPr>
              <a:t>We will cluster our advice into three simple categories: </a:t>
            </a:r>
            <a:r>
              <a:rPr lang="en-US" b="1" dirty="0">
                <a:solidFill>
                  <a:schemeClr val="tx1"/>
                </a:solidFill>
              </a:rPr>
              <a:t>bank, manage, </a:t>
            </a:r>
            <a:r>
              <a:rPr lang="en-US" dirty="0">
                <a:solidFill>
                  <a:schemeClr val="tx1"/>
                </a:solidFill>
              </a:rPr>
              <a:t>and </a:t>
            </a:r>
            <a:r>
              <a:rPr lang="en-US" b="1" dirty="0">
                <a:solidFill>
                  <a:schemeClr val="tx1"/>
                </a:solidFill>
              </a:rPr>
              <a:t>monitor</a:t>
            </a:r>
            <a:r>
              <a:rPr lang="en-US" b="0" dirty="0">
                <a:solidFill>
                  <a:schemeClr val="tx1"/>
                </a:solidFill>
              </a:rPr>
              <a:t>. </a:t>
            </a:r>
            <a:endParaRPr lang="en-US" b="0" dirty="0" smtClean="0">
              <a:solidFill>
                <a:schemeClr val="tx1"/>
              </a:solidFill>
            </a:endParaRPr>
          </a:p>
          <a:p>
            <a:endParaRPr lang="en-US" dirty="0">
              <a:solidFill>
                <a:schemeClr val="tx1"/>
              </a:solidFill>
            </a:endParaRPr>
          </a:p>
          <a:p>
            <a:r>
              <a:rPr lang="en-US" dirty="0" smtClean="0">
                <a:solidFill>
                  <a:schemeClr val="tx1"/>
                </a:solidFill>
              </a:rPr>
              <a:t>We’ll </a:t>
            </a:r>
            <a:r>
              <a:rPr lang="en-US" dirty="0">
                <a:solidFill>
                  <a:schemeClr val="tx1"/>
                </a:solidFill>
              </a:rPr>
              <a:t>show you that organization is key to good money management and convenience is the name of the game. You don’t need to be a technology wizard or have the latest gadgets to use </a:t>
            </a:r>
            <a:r>
              <a:rPr lang="en-US" dirty="0" smtClean="0">
                <a:solidFill>
                  <a:schemeClr val="tx1"/>
                </a:solidFill>
              </a:rPr>
              <a:t>banking technology </a:t>
            </a:r>
            <a:r>
              <a:rPr lang="en-US" dirty="0">
                <a:solidFill>
                  <a:schemeClr val="tx1"/>
                </a:solidFill>
              </a:rPr>
              <a:t>to your advantage.</a:t>
            </a:r>
          </a:p>
          <a:p>
            <a:r>
              <a:rPr lang="en-US" dirty="0">
                <a:solidFill>
                  <a:schemeClr val="tx1"/>
                </a:solidFill>
              </a:rPr>
              <a:t> </a:t>
            </a:r>
          </a:p>
          <a:p>
            <a:pPr defTabSz="930311">
              <a:defRPr/>
            </a:pPr>
            <a:r>
              <a:rPr lang="en-US" dirty="0">
                <a:solidFill>
                  <a:schemeClr val="tx1"/>
                </a:solidFill>
              </a:rPr>
              <a:t>Please feel free to make notes on your handout if you wish. </a:t>
            </a:r>
          </a:p>
          <a:p>
            <a:pPr defTabSz="930311">
              <a:defRPr/>
            </a:pPr>
            <a:endParaRPr lang="en-US" dirty="0">
              <a:solidFill>
                <a:schemeClr val="tx1"/>
              </a:solidFill>
            </a:endParaRPr>
          </a:p>
          <a:p>
            <a:pPr defTabSz="930311">
              <a:defRPr/>
            </a:pPr>
            <a:r>
              <a:rPr lang="en-US" b="1" dirty="0">
                <a:solidFill>
                  <a:schemeClr val="tx1"/>
                </a:solidFill>
              </a:rPr>
              <a:t>Distribute</a:t>
            </a:r>
            <a:r>
              <a:rPr lang="en-US" dirty="0">
                <a:solidFill>
                  <a:schemeClr val="tx1"/>
                </a:solidFill>
              </a:rPr>
              <a:t> </a:t>
            </a:r>
            <a:r>
              <a:rPr lang="en-US" i="1" dirty="0">
                <a:solidFill>
                  <a:schemeClr val="tx1"/>
                </a:solidFill>
              </a:rPr>
              <a:t>Handout </a:t>
            </a:r>
            <a:r>
              <a:rPr lang="en-US" i="1" dirty="0" smtClean="0">
                <a:solidFill>
                  <a:schemeClr val="tx1"/>
                </a:solidFill>
              </a:rPr>
              <a:t>1—Banking </a:t>
            </a:r>
            <a:r>
              <a:rPr lang="en-US" i="1" dirty="0">
                <a:solidFill>
                  <a:schemeClr val="tx1"/>
                </a:solidFill>
              </a:rPr>
              <a:t>Technology Checklist</a:t>
            </a:r>
            <a:r>
              <a:rPr lang="en-US" dirty="0">
                <a:solidFill>
                  <a:schemeClr val="tx1"/>
                </a:solidFill>
              </a:rPr>
              <a:t>. Refer to the checklist items as you discuss each. Mention that this handout becomes a list of action items participants will take with them at the end of the seminar. </a:t>
            </a:r>
          </a:p>
          <a:p>
            <a:endParaRPr lang="en-US" dirty="0">
              <a:solidFill>
                <a:schemeClr val="tx1"/>
              </a:solidFill>
            </a:endParaRPr>
          </a:p>
          <a:p>
            <a:pPr marL="0" lvl="1"/>
            <a:r>
              <a:rPr lang="en-US" dirty="0" smtClean="0">
                <a:solidFill>
                  <a:schemeClr val="tx1"/>
                </a:solidFill>
              </a:rPr>
              <a:t>&lt;</a:t>
            </a:r>
            <a:r>
              <a:rPr lang="en-US" dirty="0">
                <a:solidFill>
                  <a:schemeClr val="tx1"/>
                </a:solidFill>
              </a:rPr>
              <a:t>click to next slide&gt;</a:t>
            </a:r>
          </a:p>
          <a:p>
            <a:endParaRPr lang="en-US" dirty="0"/>
          </a:p>
          <a:p>
            <a:pPr eaLnBrk="1" hangingPunct="1"/>
            <a:endParaRPr lang="en-US" b="1" dirty="0" smtClean="0">
              <a:solidFill>
                <a:schemeClr val="tx1">
                  <a:lumMod val="75000"/>
                  <a:lumOff val="25000"/>
                </a:schemeClr>
              </a:solidFill>
            </a:endParaRPr>
          </a:p>
        </p:txBody>
      </p:sp>
      <p:sp>
        <p:nvSpPr>
          <p:cNvPr id="6" name="Slide Number Placeholder 3"/>
          <p:cNvSpPr txBox="1">
            <a:spLocks/>
          </p:cNvSpPr>
          <p:nvPr/>
        </p:nvSpPr>
        <p:spPr>
          <a:xfrm>
            <a:off x="0" y="8896879"/>
            <a:ext cx="1399540" cy="386821"/>
          </a:xfrm>
          <a:prstGeom prst="rect">
            <a:avLst/>
          </a:prstGeom>
        </p:spPr>
        <p:txBody>
          <a:bodyPr lIns="93031" tIns="46516" rIns="93031" bIns="4651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93"/>
            <a:fld id="{D1B90812-0B77-449E-AACC-F8C52DA348E8}" type="slidenum">
              <a:rPr lang="en-US" sz="1200">
                <a:latin typeface="News Gothic Std" pitchFamily="34" charset="0"/>
              </a:rPr>
              <a:pPr marL="279093"/>
              <a:t>6</a:t>
            </a:fld>
            <a:endParaRPr lang="en-US" sz="1200" dirty="0">
              <a:latin typeface="News Gothic Std"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676" y="3326659"/>
            <a:ext cx="699770" cy="69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539" y="5365238"/>
            <a:ext cx="728045" cy="7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3690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1488" y="1082675"/>
            <a:ext cx="2270125" cy="1701800"/>
          </a:xfrm>
          <a:prstGeom prst="rect">
            <a:avLst/>
          </a:prstGeom>
        </p:spPr>
      </p:sp>
      <p:sp>
        <p:nvSpPr>
          <p:cNvPr id="3" name="Notes Placeholder 2"/>
          <p:cNvSpPr>
            <a:spLocks noGrp="1"/>
          </p:cNvSpPr>
          <p:nvPr>
            <p:ph type="body" idx="1"/>
          </p:nvPr>
        </p:nvSpPr>
        <p:spPr>
          <a:xfrm>
            <a:off x="1477292" y="2939838"/>
            <a:ext cx="4742886" cy="6421226"/>
          </a:xfrm>
          <a:prstGeom prst="rect">
            <a:avLst/>
          </a:prstGeom>
        </p:spPr>
        <p:txBody>
          <a:bodyPr/>
          <a:lstStyle/>
          <a:p>
            <a:r>
              <a:rPr lang="en-US" b="1" dirty="0" smtClean="0">
                <a:solidFill>
                  <a:schemeClr val="tx1"/>
                </a:solidFill>
              </a:rPr>
              <a:t>Bank Without Visiting a Branch</a:t>
            </a:r>
          </a:p>
          <a:p>
            <a:endParaRPr lang="en-US" dirty="0">
              <a:solidFill>
                <a:schemeClr val="tx1"/>
              </a:solidFill>
            </a:endParaRPr>
          </a:p>
          <a:p>
            <a:pPr defTabSz="930311">
              <a:defRPr/>
            </a:pPr>
            <a:r>
              <a:rPr lang="en-US" b="1" dirty="0">
                <a:solidFill>
                  <a:schemeClr val="tx1"/>
                </a:solidFill>
              </a:rPr>
              <a:t>Distribute</a:t>
            </a:r>
            <a:r>
              <a:rPr lang="en-US" dirty="0">
                <a:solidFill>
                  <a:schemeClr val="tx1"/>
                </a:solidFill>
              </a:rPr>
              <a:t> </a:t>
            </a:r>
            <a:r>
              <a:rPr lang="en-US" i="1" dirty="0">
                <a:solidFill>
                  <a:schemeClr val="tx1"/>
                </a:solidFill>
              </a:rPr>
              <a:t>Handout 2—Banking Tips to Simplify Your Life</a:t>
            </a:r>
            <a:r>
              <a:rPr lang="en-US" dirty="0">
                <a:solidFill>
                  <a:schemeClr val="tx1"/>
                </a:solidFill>
              </a:rPr>
              <a:t>. </a:t>
            </a:r>
          </a:p>
          <a:p>
            <a:pPr defTabSz="930311">
              <a:defRPr/>
            </a:pPr>
            <a:endParaRPr lang="en-US" b="1" dirty="0" smtClean="0">
              <a:solidFill>
                <a:schemeClr val="tx1"/>
              </a:solidFill>
            </a:endParaRPr>
          </a:p>
          <a:p>
            <a:r>
              <a:rPr lang="en-US" b="1" dirty="0" smtClean="0">
                <a:solidFill>
                  <a:schemeClr val="tx1"/>
                </a:solidFill>
              </a:rPr>
              <a:t>Say: </a:t>
            </a:r>
            <a:r>
              <a:rPr lang="en-US" dirty="0">
                <a:solidFill>
                  <a:schemeClr val="tx1"/>
                </a:solidFill>
              </a:rPr>
              <a:t>Let’s start with ways you can </a:t>
            </a:r>
            <a:r>
              <a:rPr lang="en-US" dirty="0" smtClean="0">
                <a:solidFill>
                  <a:schemeClr val="tx1"/>
                </a:solidFill>
              </a:rPr>
              <a:t>bank today without going into a branch. </a:t>
            </a:r>
            <a:endParaRPr lang="en-US" dirty="0">
              <a:solidFill>
                <a:schemeClr val="tx1"/>
              </a:solidFill>
            </a:endParaRPr>
          </a:p>
          <a:p>
            <a:endParaRPr lang="en-US" dirty="0">
              <a:solidFill>
                <a:schemeClr val="tx1"/>
              </a:solidFill>
            </a:endParaRPr>
          </a:p>
          <a:p>
            <a:r>
              <a:rPr lang="en-US" dirty="0">
                <a:solidFill>
                  <a:schemeClr val="tx1"/>
                </a:solidFill>
              </a:rPr>
              <a:t>One of the biggest benefits of using technology for your finances is the amount of time you can save over traditional banking. Let’s talk more about ways you can simplify your </a:t>
            </a:r>
            <a:r>
              <a:rPr lang="en-US" dirty="0" smtClean="0">
                <a:solidFill>
                  <a:schemeClr val="tx1"/>
                </a:solidFill>
              </a:rPr>
              <a:t>life</a:t>
            </a:r>
            <a:r>
              <a:rPr lang="en-US" baseline="0" dirty="0" smtClean="0">
                <a:solidFill>
                  <a:schemeClr val="tx1"/>
                </a:solidFill>
              </a:rPr>
              <a:t> and</a:t>
            </a:r>
            <a:r>
              <a:rPr lang="en-US" dirty="0" smtClean="0">
                <a:solidFill>
                  <a:schemeClr val="tx1"/>
                </a:solidFill>
              </a:rPr>
              <a:t> </a:t>
            </a:r>
            <a:r>
              <a:rPr lang="en-US" dirty="0">
                <a:solidFill>
                  <a:schemeClr val="tx1"/>
                </a:solidFill>
              </a:rPr>
              <a:t>save time, while staying on track with your finances.</a:t>
            </a:r>
          </a:p>
          <a:p>
            <a:endParaRPr lang="en-US" dirty="0">
              <a:solidFill>
                <a:schemeClr val="tx1"/>
              </a:solidFill>
            </a:endParaRPr>
          </a:p>
          <a:p>
            <a:r>
              <a:rPr lang="en-US" dirty="0">
                <a:solidFill>
                  <a:schemeClr val="tx1"/>
                </a:solidFill>
              </a:rPr>
              <a:t>Follow along with page two of your handout and make notes for yourself on the page next to each </a:t>
            </a:r>
            <a:r>
              <a:rPr lang="en-US" dirty="0" smtClean="0">
                <a:solidFill>
                  <a:schemeClr val="tx1"/>
                </a:solidFill>
              </a:rPr>
              <a:t>tip, </a:t>
            </a:r>
            <a:r>
              <a:rPr lang="en-US" dirty="0">
                <a:solidFill>
                  <a:schemeClr val="tx1"/>
                </a:solidFill>
              </a:rPr>
              <a:t>if you like. </a:t>
            </a:r>
            <a:endParaRPr lang="en-US" dirty="0" smtClean="0">
              <a:solidFill>
                <a:schemeClr val="tx1"/>
              </a:solidFill>
            </a:endParaRPr>
          </a:p>
          <a:p>
            <a:endParaRPr lang="en-US" dirty="0" smtClean="0">
              <a:solidFill>
                <a:schemeClr val="tx1"/>
              </a:solidFill>
            </a:endParaRPr>
          </a:p>
          <a:p>
            <a:r>
              <a:rPr lang="en-US" dirty="0" smtClean="0">
                <a:solidFill>
                  <a:schemeClr val="tx1"/>
                </a:solidFill>
              </a:rPr>
              <a:t>&lt;</a:t>
            </a:r>
            <a:r>
              <a:rPr lang="en-US" dirty="0">
                <a:solidFill>
                  <a:schemeClr val="tx1"/>
                </a:solidFill>
              </a:rPr>
              <a:t>click to next slide&gt;</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13" y="4022936"/>
            <a:ext cx="699770" cy="69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3"/>
          <p:cNvSpPr txBox="1">
            <a:spLocks/>
          </p:cNvSpPr>
          <p:nvPr/>
        </p:nvSpPr>
        <p:spPr>
          <a:xfrm>
            <a:off x="0" y="8896879"/>
            <a:ext cx="1399540" cy="386821"/>
          </a:xfrm>
          <a:prstGeom prst="rect">
            <a:avLst/>
          </a:prstGeom>
        </p:spPr>
        <p:txBody>
          <a:bodyPr lIns="93031" tIns="46516" rIns="93031" bIns="4651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93"/>
            <a:fld id="{D1B90812-0B77-449E-AACC-F8C52DA348E8}" type="slidenum">
              <a:rPr lang="en-US" sz="1200">
                <a:latin typeface="News Gothic Std" pitchFamily="34" charset="0"/>
              </a:rPr>
              <a:pPr marL="279093"/>
              <a:t>7</a:t>
            </a:fld>
            <a:endParaRPr lang="en-US" sz="1200" dirty="0">
              <a:latin typeface="News Gothic Std" pitchFamily="34"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376" y="3221161"/>
            <a:ext cx="728045" cy="7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3690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1488" y="1082675"/>
            <a:ext cx="2270125" cy="1701800"/>
          </a:xfrm>
          <a:prstGeom prst="rect">
            <a:avLst/>
          </a:prstGeom>
        </p:spPr>
      </p:sp>
      <p:sp>
        <p:nvSpPr>
          <p:cNvPr id="3" name="Notes Placeholder 2"/>
          <p:cNvSpPr>
            <a:spLocks noGrp="1"/>
          </p:cNvSpPr>
          <p:nvPr>
            <p:ph type="body" idx="1"/>
          </p:nvPr>
        </p:nvSpPr>
        <p:spPr>
          <a:xfrm>
            <a:off x="1399540" y="2660651"/>
            <a:ext cx="5209399" cy="6623050"/>
          </a:xfrm>
          <a:prstGeom prst="rect">
            <a:avLst/>
          </a:prstGeom>
        </p:spPr>
        <p:txBody>
          <a:bodyPr/>
          <a:lstStyle/>
          <a:p>
            <a:pPr lvl="0">
              <a:defRPr/>
            </a:pPr>
            <a:r>
              <a:rPr lang="en-US" b="1" dirty="0" smtClean="0">
                <a:solidFill>
                  <a:schemeClr val="tx1"/>
                </a:solidFill>
              </a:rPr>
              <a:t>#1-- Use Direct </a:t>
            </a:r>
            <a:r>
              <a:rPr lang="en-US" b="1" dirty="0">
                <a:solidFill>
                  <a:schemeClr val="tx1"/>
                </a:solidFill>
              </a:rPr>
              <a:t>Deposit</a:t>
            </a:r>
          </a:p>
          <a:p>
            <a:endParaRPr lang="en-US" b="1" dirty="0" smtClean="0">
              <a:solidFill>
                <a:schemeClr val="tx1"/>
              </a:solidFill>
            </a:endParaRPr>
          </a:p>
          <a:p>
            <a:r>
              <a:rPr lang="en-US" b="1" dirty="0" smtClean="0">
                <a:solidFill>
                  <a:schemeClr val="tx1"/>
                </a:solidFill>
              </a:rPr>
              <a:t>Say: </a:t>
            </a:r>
            <a:r>
              <a:rPr lang="en-US" dirty="0" smtClean="0">
                <a:solidFill>
                  <a:schemeClr val="tx1"/>
                </a:solidFill>
              </a:rPr>
              <a:t>If </a:t>
            </a:r>
            <a:r>
              <a:rPr lang="en-US" dirty="0">
                <a:solidFill>
                  <a:schemeClr val="tx1"/>
                </a:solidFill>
              </a:rPr>
              <a:t>your employer offers it, enroll </a:t>
            </a:r>
            <a:r>
              <a:rPr lang="en-US" dirty="0" smtClean="0">
                <a:solidFill>
                  <a:schemeClr val="tx1"/>
                </a:solidFill>
              </a:rPr>
              <a:t>in </a:t>
            </a:r>
            <a:r>
              <a:rPr lang="en-US" dirty="0">
                <a:solidFill>
                  <a:schemeClr val="tx1"/>
                </a:solidFill>
              </a:rPr>
              <a:t>direct deposit. </a:t>
            </a:r>
            <a:r>
              <a:rPr lang="en-US" dirty="0" smtClean="0">
                <a:solidFill>
                  <a:schemeClr val="tx1"/>
                </a:solidFill>
              </a:rPr>
              <a:t>It’s convenient and can help eliminate </a:t>
            </a:r>
            <a:r>
              <a:rPr lang="en-US" dirty="0">
                <a:solidFill>
                  <a:schemeClr val="tx1"/>
                </a:solidFill>
              </a:rPr>
              <a:t>trips to the </a:t>
            </a:r>
            <a:r>
              <a:rPr lang="en-US" dirty="0" smtClean="0">
                <a:solidFill>
                  <a:schemeClr val="tx1"/>
                </a:solidFill>
              </a:rPr>
              <a:t>bank. </a:t>
            </a:r>
            <a:endParaRPr lang="en-US" dirty="0">
              <a:solidFill>
                <a:schemeClr val="tx1"/>
              </a:solidFill>
            </a:endParaRPr>
          </a:p>
          <a:p>
            <a:r>
              <a:rPr lang="en-US" b="1" dirty="0">
                <a:solidFill>
                  <a:schemeClr val="tx1"/>
                </a:solidFill>
              </a:rPr>
              <a:t> </a:t>
            </a:r>
            <a:endParaRPr lang="en-US" dirty="0">
              <a:solidFill>
                <a:schemeClr val="tx1"/>
              </a:solidFill>
            </a:endParaRPr>
          </a:p>
          <a:p>
            <a:r>
              <a:rPr lang="en-US" dirty="0">
                <a:solidFill>
                  <a:schemeClr val="tx1"/>
                </a:solidFill>
              </a:rPr>
              <a:t>Direct deposit is an electronic transfer of funds from an organization such as your employer, a retirement plan or the Social Security Administration. </a:t>
            </a:r>
            <a:r>
              <a:rPr lang="en-US" dirty="0" smtClean="0">
                <a:solidFill>
                  <a:schemeClr val="tx1"/>
                </a:solidFill>
              </a:rPr>
              <a:t>A </a:t>
            </a:r>
            <a:r>
              <a:rPr lang="en-US" dirty="0">
                <a:solidFill>
                  <a:schemeClr val="tx1"/>
                </a:solidFill>
              </a:rPr>
              <a:t>direct deposit can help you save </a:t>
            </a:r>
            <a:r>
              <a:rPr lang="en-US" dirty="0" smtClean="0">
                <a:solidFill>
                  <a:schemeClr val="tx1"/>
                </a:solidFill>
              </a:rPr>
              <a:t>time and </a:t>
            </a:r>
            <a:r>
              <a:rPr lang="en-US" dirty="0">
                <a:solidFill>
                  <a:schemeClr val="tx1"/>
                </a:solidFill>
              </a:rPr>
              <a:t>is a convenient way to ensure your funds are available as soon as possible. </a:t>
            </a:r>
          </a:p>
          <a:p>
            <a:endParaRPr lang="en-US" b="1" dirty="0" smtClean="0">
              <a:solidFill>
                <a:schemeClr val="tx1"/>
              </a:solidFill>
            </a:endParaRPr>
          </a:p>
          <a:p>
            <a:r>
              <a:rPr lang="en-US" b="1" dirty="0" smtClean="0">
                <a:solidFill>
                  <a:schemeClr val="tx1"/>
                </a:solidFill>
              </a:rPr>
              <a:t>Ask: </a:t>
            </a:r>
            <a:r>
              <a:rPr lang="en-US" dirty="0">
                <a:solidFill>
                  <a:schemeClr val="tx1"/>
                </a:solidFill>
              </a:rPr>
              <a:t>What are some benefits of direct deposit that you have experienced or can think of</a:t>
            </a:r>
            <a:r>
              <a:rPr lang="en-US" dirty="0" smtClean="0">
                <a:solidFill>
                  <a:schemeClr val="tx1"/>
                </a:solidFill>
              </a:rPr>
              <a:t>? I’ll start with one. For jobs where it is hard to get away from work, such as those shown here, it can be a huge benefit.</a:t>
            </a:r>
          </a:p>
          <a:p>
            <a:endParaRPr lang="en-US" dirty="0" smtClean="0">
              <a:solidFill>
                <a:schemeClr val="tx1"/>
              </a:solidFill>
            </a:endParaRPr>
          </a:p>
          <a:p>
            <a:r>
              <a:rPr lang="en-US" b="1" dirty="0" smtClean="0">
                <a:solidFill>
                  <a:schemeClr val="tx1"/>
                </a:solidFill>
              </a:rPr>
              <a:t>Debrief</a:t>
            </a:r>
            <a:r>
              <a:rPr lang="en-US" dirty="0" smtClean="0">
                <a:solidFill>
                  <a:schemeClr val="tx1"/>
                </a:solidFill>
              </a:rPr>
              <a:t> all ideas offered and be sure </a:t>
            </a:r>
            <a:r>
              <a:rPr lang="en-US" dirty="0">
                <a:solidFill>
                  <a:schemeClr val="tx1"/>
                </a:solidFill>
              </a:rPr>
              <a:t>the following are mentioned:</a:t>
            </a:r>
            <a:endParaRPr lang="en-US" sz="1100" dirty="0">
              <a:solidFill>
                <a:schemeClr val="tx1"/>
              </a:solidFill>
            </a:endParaRPr>
          </a:p>
          <a:p>
            <a:pPr marL="279093" lvl="1" indent="-279093" defTabSz="930311">
              <a:spcBef>
                <a:spcPts val="305"/>
              </a:spcBef>
              <a:spcAft>
                <a:spcPts val="305"/>
              </a:spcAft>
              <a:buBlip>
                <a:blip r:embed="rId3"/>
              </a:buBlip>
              <a:defRPr/>
            </a:pPr>
            <a:r>
              <a:rPr lang="en-US" i="1" dirty="0" smtClean="0">
                <a:solidFill>
                  <a:schemeClr val="tx1"/>
                </a:solidFill>
              </a:rPr>
              <a:t>Convenience. </a:t>
            </a:r>
            <a:r>
              <a:rPr lang="en-US" dirty="0">
                <a:solidFill>
                  <a:schemeClr val="tx1"/>
                </a:solidFill>
              </a:rPr>
              <a:t>No driving to the bank to deposit your paycheck</a:t>
            </a:r>
            <a:r>
              <a:rPr lang="en-US" dirty="0" smtClean="0">
                <a:solidFill>
                  <a:schemeClr val="tx1"/>
                </a:solidFill>
              </a:rPr>
              <a:t>. </a:t>
            </a:r>
          </a:p>
          <a:p>
            <a:pPr marL="279093" lvl="1" indent="-279093">
              <a:spcBef>
                <a:spcPts val="305"/>
              </a:spcBef>
              <a:spcAft>
                <a:spcPts val="305"/>
              </a:spcAft>
              <a:buBlip>
                <a:blip r:embed="rId3"/>
              </a:buBlip>
              <a:defRPr/>
            </a:pPr>
            <a:r>
              <a:rPr lang="en-US" i="1" dirty="0" smtClean="0">
                <a:solidFill>
                  <a:schemeClr val="tx1"/>
                </a:solidFill>
              </a:rPr>
              <a:t>Quicker</a:t>
            </a:r>
            <a:r>
              <a:rPr lang="en-US" i="1" baseline="0" dirty="0" smtClean="0">
                <a:solidFill>
                  <a:schemeClr val="tx1"/>
                </a:solidFill>
              </a:rPr>
              <a:t> funds availability</a:t>
            </a:r>
            <a:r>
              <a:rPr lang="en-US" i="1" dirty="0" smtClean="0">
                <a:solidFill>
                  <a:schemeClr val="tx1"/>
                </a:solidFill>
              </a:rPr>
              <a:t>. </a:t>
            </a:r>
            <a:r>
              <a:rPr lang="en-US" dirty="0">
                <a:solidFill>
                  <a:schemeClr val="tx1"/>
                </a:solidFill>
              </a:rPr>
              <a:t>Usually authorized a day in advance, allows you access to your money earlier.</a:t>
            </a:r>
            <a:endParaRPr lang="en-US" dirty="0" smtClean="0">
              <a:solidFill>
                <a:schemeClr val="tx1"/>
              </a:solidFill>
            </a:endParaRPr>
          </a:p>
          <a:p>
            <a:pPr marL="279093" lvl="1" indent="-279093">
              <a:spcBef>
                <a:spcPts val="305"/>
              </a:spcBef>
              <a:spcAft>
                <a:spcPts val="305"/>
              </a:spcAft>
              <a:buBlip>
                <a:blip r:embed="rId3"/>
              </a:buBlip>
              <a:defRPr/>
            </a:pPr>
            <a:r>
              <a:rPr lang="en-US" i="1" dirty="0" smtClean="0">
                <a:solidFill>
                  <a:schemeClr val="tx1"/>
                </a:solidFill>
              </a:rPr>
              <a:t>Promotes</a:t>
            </a:r>
            <a:r>
              <a:rPr lang="en-US" i="1" baseline="0" dirty="0" smtClean="0">
                <a:solidFill>
                  <a:schemeClr val="tx1"/>
                </a:solidFill>
              </a:rPr>
              <a:t> savings. </a:t>
            </a:r>
            <a:r>
              <a:rPr lang="en-US" dirty="0">
                <a:solidFill>
                  <a:schemeClr val="tx1"/>
                </a:solidFill>
              </a:rPr>
              <a:t>Having cash in </a:t>
            </a:r>
            <a:r>
              <a:rPr lang="en-US" dirty="0" smtClean="0">
                <a:solidFill>
                  <a:schemeClr val="tx1"/>
                </a:solidFill>
              </a:rPr>
              <a:t>hand (as opposed to it being out of sight and mind) </a:t>
            </a:r>
            <a:r>
              <a:rPr lang="en-US" dirty="0">
                <a:solidFill>
                  <a:schemeClr val="tx1"/>
                </a:solidFill>
              </a:rPr>
              <a:t>can </a:t>
            </a:r>
            <a:r>
              <a:rPr lang="en-US" dirty="0" smtClean="0">
                <a:solidFill>
                  <a:schemeClr val="tx1"/>
                </a:solidFill>
              </a:rPr>
              <a:t>result in </a:t>
            </a:r>
            <a:r>
              <a:rPr lang="en-US" dirty="0">
                <a:solidFill>
                  <a:schemeClr val="tx1"/>
                </a:solidFill>
              </a:rPr>
              <a:t>overspending.</a:t>
            </a:r>
            <a:endParaRPr lang="en-US" dirty="0" smtClean="0">
              <a:solidFill>
                <a:schemeClr val="tx1"/>
              </a:solidFill>
            </a:endParaRPr>
          </a:p>
          <a:p>
            <a:pPr marL="279093" lvl="1" indent="-279093">
              <a:spcBef>
                <a:spcPts val="305"/>
              </a:spcBef>
              <a:spcAft>
                <a:spcPts val="305"/>
              </a:spcAft>
              <a:buBlip>
                <a:blip r:embed="rId3"/>
              </a:buBlip>
              <a:defRPr/>
            </a:pPr>
            <a:r>
              <a:rPr lang="en-US" i="1" dirty="0" smtClean="0">
                <a:solidFill>
                  <a:schemeClr val="tx1"/>
                </a:solidFill>
              </a:rPr>
              <a:t>Reliability.</a:t>
            </a:r>
            <a:r>
              <a:rPr lang="en-US" dirty="0">
                <a:solidFill>
                  <a:schemeClr val="tx1"/>
                </a:solidFill>
              </a:rPr>
              <a:t> When you are away (such as when on vacation), you will not need to make special </a:t>
            </a:r>
            <a:r>
              <a:rPr lang="en-US" dirty="0" smtClean="0">
                <a:solidFill>
                  <a:schemeClr val="tx1"/>
                </a:solidFill>
              </a:rPr>
              <a:t>arrangements to get your paycheck, </a:t>
            </a:r>
            <a:r>
              <a:rPr lang="en-US" dirty="0">
                <a:solidFill>
                  <a:schemeClr val="tx1"/>
                </a:solidFill>
              </a:rPr>
              <a:t>your money will be direct deposited into your account</a:t>
            </a:r>
            <a:r>
              <a:rPr lang="en-US" dirty="0" smtClean="0">
                <a:solidFill>
                  <a:schemeClr val="tx1"/>
                </a:solidFill>
              </a:rPr>
              <a:t>. </a:t>
            </a:r>
          </a:p>
          <a:p>
            <a:pPr marL="279093" lvl="1" indent="-279093">
              <a:spcBef>
                <a:spcPts val="305"/>
              </a:spcBef>
              <a:spcAft>
                <a:spcPts val="305"/>
              </a:spcAft>
              <a:buBlip>
                <a:blip r:embed="rId3"/>
              </a:buBlip>
              <a:defRPr/>
            </a:pPr>
            <a:r>
              <a:rPr lang="en-US" i="1" dirty="0" smtClean="0">
                <a:solidFill>
                  <a:schemeClr val="tx1"/>
                </a:solidFill>
              </a:rPr>
              <a:t>Can download</a:t>
            </a:r>
            <a:r>
              <a:rPr lang="en-US" dirty="0" smtClean="0">
                <a:solidFill>
                  <a:schemeClr val="tx1"/>
                </a:solidFill>
              </a:rPr>
              <a:t> into many financial management software packages.</a:t>
            </a:r>
          </a:p>
          <a:p>
            <a:pPr marL="279093" lvl="1" indent="-279093">
              <a:spcBef>
                <a:spcPts val="305"/>
              </a:spcBef>
              <a:spcAft>
                <a:spcPts val="305"/>
              </a:spcAft>
              <a:buBlip>
                <a:blip r:embed="rId3"/>
              </a:buBlip>
              <a:defRPr/>
            </a:pPr>
            <a:r>
              <a:rPr lang="en-US" dirty="0" smtClean="0">
                <a:solidFill>
                  <a:schemeClr val="tx1"/>
                </a:solidFill>
              </a:rPr>
              <a:t>Plus, </a:t>
            </a:r>
            <a:r>
              <a:rPr lang="en-US" i="1" dirty="0" smtClean="0">
                <a:solidFill>
                  <a:schemeClr val="tx1"/>
                </a:solidFill>
              </a:rPr>
              <a:t>not carrying large amounts of cash </a:t>
            </a:r>
            <a:r>
              <a:rPr lang="en-US" dirty="0" smtClean="0">
                <a:solidFill>
                  <a:schemeClr val="tx1"/>
                </a:solidFill>
              </a:rPr>
              <a:t>gives you peace of mind.</a:t>
            </a:r>
          </a:p>
          <a:p>
            <a:pPr marL="0" lvl="1">
              <a:spcBef>
                <a:spcPts val="610"/>
              </a:spcBef>
              <a:spcAft>
                <a:spcPts val="610"/>
              </a:spcAft>
            </a:pPr>
            <a:r>
              <a:rPr lang="en-US" dirty="0" smtClean="0">
                <a:solidFill>
                  <a:schemeClr val="tx1"/>
                </a:solidFill>
              </a:rPr>
              <a:t>&lt;click to next slide&gt;</a:t>
            </a:r>
          </a:p>
          <a:p>
            <a:endParaRPr lang="en-US" dirty="0">
              <a:latin typeface="Arial" pitchFamily="34" charset="0"/>
              <a:ea typeface="ＭＳ Ｐゴシック" pitchFamily="34" charset="-128"/>
            </a:endParaRPr>
          </a:p>
          <a:p>
            <a:pPr defTabSz="930311">
              <a:defRPr/>
            </a:pPr>
            <a:endParaRPr lang="en-US" dirty="0"/>
          </a:p>
          <a:p>
            <a:endParaRPr lang="en-US" dirty="0"/>
          </a:p>
        </p:txBody>
      </p:sp>
      <p:sp>
        <p:nvSpPr>
          <p:cNvPr id="8" name="Slide Number Placeholder 3"/>
          <p:cNvSpPr txBox="1">
            <a:spLocks/>
          </p:cNvSpPr>
          <p:nvPr/>
        </p:nvSpPr>
        <p:spPr>
          <a:xfrm>
            <a:off x="0" y="8896879"/>
            <a:ext cx="1399540" cy="386821"/>
          </a:xfrm>
          <a:prstGeom prst="rect">
            <a:avLst/>
          </a:prstGeom>
        </p:spPr>
        <p:txBody>
          <a:bodyPr lIns="93031" tIns="46516" rIns="93031" bIns="4651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93"/>
            <a:fld id="{D1B90812-0B77-449E-AACC-F8C52DA348E8}" type="slidenum">
              <a:rPr lang="en-US" sz="1200">
                <a:latin typeface="News Gothic Std" pitchFamily="34" charset="0"/>
              </a:rPr>
              <a:pPr marL="279093"/>
              <a:t>8</a:t>
            </a:fld>
            <a:endParaRPr lang="en-US" sz="1200" dirty="0">
              <a:latin typeface="News Gothic Std" pitchFamily="34"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13" y="3194050"/>
            <a:ext cx="699770" cy="69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692" y="5861050"/>
            <a:ext cx="699770" cy="69627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513" y="4946650"/>
            <a:ext cx="699770" cy="696278"/>
          </a:xfrm>
          <a:prstGeom prst="rect">
            <a:avLst/>
          </a:prstGeom>
        </p:spPr>
      </p:pic>
    </p:spTree>
    <p:extLst>
      <p:ext uri="{BB962C8B-B14F-4D97-AF65-F5344CB8AC3E}">
        <p14:creationId xmlns:p14="http://schemas.microsoft.com/office/powerpoint/2010/main" val="3173690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1026"/>
          <p:cNvSpPr>
            <a:spLocks noGrp="1" noRot="1" noChangeAspect="1" noChangeArrowheads="1" noTextEdit="1"/>
          </p:cNvSpPr>
          <p:nvPr>
            <p:ph type="sldImg"/>
          </p:nvPr>
        </p:nvSpPr>
        <p:spPr>
          <a:xfrm>
            <a:off x="4189413" y="1006475"/>
            <a:ext cx="2371725" cy="1778000"/>
          </a:xfrm>
          <a:ln/>
        </p:spPr>
      </p:sp>
      <p:sp>
        <p:nvSpPr>
          <p:cNvPr id="57348" name="Rectangle 1027"/>
          <p:cNvSpPr>
            <a:spLocks noGrp="1" noChangeArrowheads="1"/>
          </p:cNvSpPr>
          <p:nvPr>
            <p:ph type="body" idx="1"/>
          </p:nvPr>
        </p:nvSpPr>
        <p:spPr>
          <a:xfrm>
            <a:off x="1452995" y="2784475"/>
            <a:ext cx="5108143" cy="58029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10"/>
              </a:spcBef>
              <a:defRPr/>
            </a:pPr>
            <a:r>
              <a:rPr lang="en-US" b="1" dirty="0" smtClean="0">
                <a:solidFill>
                  <a:schemeClr val="tx1"/>
                </a:solidFill>
              </a:rPr>
              <a:t>#2-- Use Bill Pay Options</a:t>
            </a:r>
            <a:endParaRPr lang="en-US" b="1" dirty="0">
              <a:solidFill>
                <a:schemeClr val="tx1"/>
              </a:solidFill>
            </a:endParaRPr>
          </a:p>
          <a:p>
            <a:pPr defTabSz="930311">
              <a:spcBef>
                <a:spcPts val="1831"/>
              </a:spcBef>
              <a:spcAft>
                <a:spcPts val="610"/>
              </a:spcAft>
              <a:defRPr/>
            </a:pPr>
            <a:r>
              <a:rPr lang="en-US" b="1" dirty="0" smtClean="0">
                <a:solidFill>
                  <a:schemeClr val="tx1"/>
                </a:solidFill>
                <a:ea typeface="ＭＳ Ｐゴシック" pitchFamily="34" charset="-128"/>
              </a:rPr>
              <a:t>Say:</a:t>
            </a:r>
            <a:r>
              <a:rPr lang="en-US" b="0" dirty="0" smtClean="0">
                <a:solidFill>
                  <a:schemeClr val="tx1"/>
                </a:solidFill>
                <a:ea typeface="ＭＳ Ｐゴシック" pitchFamily="34" charset="-128"/>
              </a:rPr>
              <a:t> </a:t>
            </a:r>
            <a:r>
              <a:rPr lang="en-US" dirty="0">
                <a:solidFill>
                  <a:schemeClr val="tx1"/>
                </a:solidFill>
              </a:rPr>
              <a:t>Getting started is </a:t>
            </a:r>
            <a:r>
              <a:rPr lang="en-US" dirty="0" smtClean="0">
                <a:solidFill>
                  <a:schemeClr val="tx1"/>
                </a:solidFill>
              </a:rPr>
              <a:t>easy if your bank offers an automated bill pay option. You will want to work with your bank—either in person or online—to register </a:t>
            </a:r>
            <a:r>
              <a:rPr lang="en-US" dirty="0">
                <a:solidFill>
                  <a:schemeClr val="tx1"/>
                </a:solidFill>
              </a:rPr>
              <a:t>the bills you want to pay and the accounts you want to use to pay them. </a:t>
            </a:r>
            <a:r>
              <a:rPr lang="en-US" dirty="0" smtClean="0">
                <a:solidFill>
                  <a:schemeClr val="tx1"/>
                </a:solidFill>
              </a:rPr>
              <a:t>You </a:t>
            </a:r>
            <a:r>
              <a:rPr lang="en-US" dirty="0">
                <a:solidFill>
                  <a:schemeClr val="tx1"/>
                </a:solidFill>
              </a:rPr>
              <a:t>can always make changes and add or subtract bills. </a:t>
            </a:r>
            <a:r>
              <a:rPr lang="en-US" dirty="0" smtClean="0">
                <a:solidFill>
                  <a:schemeClr val="tx1"/>
                </a:solidFill>
              </a:rPr>
              <a:t>Automated </a:t>
            </a:r>
            <a:r>
              <a:rPr lang="en-US" dirty="0">
                <a:solidFill>
                  <a:schemeClr val="tx1"/>
                </a:solidFill>
              </a:rPr>
              <a:t>bill pay allows you to:</a:t>
            </a:r>
          </a:p>
          <a:p>
            <a:pPr marL="279093" lvl="1" indent="-279093">
              <a:spcBef>
                <a:spcPts val="610"/>
              </a:spcBef>
              <a:spcAft>
                <a:spcPts val="610"/>
              </a:spcAft>
              <a:buBlip>
                <a:blip r:embed="rId3"/>
              </a:buBlip>
            </a:pPr>
            <a:r>
              <a:rPr lang="en-US" dirty="0" smtClean="0">
                <a:solidFill>
                  <a:schemeClr val="tx1"/>
                </a:solidFill>
              </a:rPr>
              <a:t>Initiate fast and easy payments</a:t>
            </a:r>
            <a:r>
              <a:rPr lang="en-US" dirty="0">
                <a:solidFill>
                  <a:schemeClr val="tx1"/>
                </a:solidFill>
              </a:rPr>
              <a:t>.</a:t>
            </a:r>
          </a:p>
          <a:p>
            <a:pPr marL="279093" lvl="1" indent="-279093">
              <a:spcBef>
                <a:spcPts val="610"/>
              </a:spcBef>
              <a:spcAft>
                <a:spcPts val="610"/>
              </a:spcAft>
              <a:buBlip>
                <a:blip r:embed="rId3"/>
              </a:buBlip>
            </a:pPr>
            <a:r>
              <a:rPr lang="en-US" dirty="0" smtClean="0">
                <a:solidFill>
                  <a:schemeClr val="tx1"/>
                </a:solidFill>
              </a:rPr>
              <a:t>Handle </a:t>
            </a:r>
            <a:r>
              <a:rPr lang="en-US" dirty="0">
                <a:solidFill>
                  <a:schemeClr val="tx1"/>
                </a:solidFill>
              </a:rPr>
              <a:t>monthly bills without writing checks.</a:t>
            </a:r>
          </a:p>
          <a:p>
            <a:pPr marL="279093" lvl="1" indent="-279093">
              <a:spcBef>
                <a:spcPts val="610"/>
              </a:spcBef>
              <a:spcAft>
                <a:spcPts val="610"/>
              </a:spcAft>
              <a:buBlip>
                <a:blip r:embed="rId3"/>
              </a:buBlip>
            </a:pPr>
            <a:r>
              <a:rPr lang="en-US" dirty="0" smtClean="0">
                <a:solidFill>
                  <a:schemeClr val="tx1"/>
                </a:solidFill>
              </a:rPr>
              <a:t>Make one-time</a:t>
            </a:r>
            <a:r>
              <a:rPr lang="en-US" baseline="0" dirty="0" smtClean="0">
                <a:solidFill>
                  <a:schemeClr val="tx1"/>
                </a:solidFill>
              </a:rPr>
              <a:t> payments or set up </a:t>
            </a:r>
            <a:r>
              <a:rPr lang="en-US" dirty="0">
                <a:solidFill>
                  <a:schemeClr val="tx1"/>
                </a:solidFill>
              </a:rPr>
              <a:t>recurring payments. If a monthly bill is for the same amount each month, (like a mortgage or car payment) you might want to schedule a recurring payment. If the amount varies from month to month you can pay the bill each month on a "one time" basis.</a:t>
            </a:r>
            <a:endParaRPr lang="en-US" dirty="0" smtClean="0">
              <a:solidFill>
                <a:schemeClr val="tx1"/>
              </a:solidFill>
            </a:endParaRPr>
          </a:p>
          <a:p>
            <a:pPr marL="279093" lvl="1" indent="-279093">
              <a:spcBef>
                <a:spcPts val="610"/>
              </a:spcBef>
              <a:spcAft>
                <a:spcPts val="610"/>
              </a:spcAft>
              <a:buBlip>
                <a:blip r:embed="rId3"/>
              </a:buBlip>
            </a:pPr>
            <a:r>
              <a:rPr lang="en-US" dirty="0" smtClean="0">
                <a:solidFill>
                  <a:schemeClr val="tx1"/>
                </a:solidFill>
              </a:rPr>
              <a:t>Be </a:t>
            </a:r>
            <a:r>
              <a:rPr lang="en-US" dirty="0">
                <a:solidFill>
                  <a:schemeClr val="tx1"/>
                </a:solidFill>
              </a:rPr>
              <a:t>in control of your payment date and </a:t>
            </a:r>
            <a:r>
              <a:rPr lang="en-US" dirty="0" smtClean="0">
                <a:solidFill>
                  <a:schemeClr val="tx1"/>
                </a:solidFill>
              </a:rPr>
              <a:t>make </a:t>
            </a:r>
            <a:r>
              <a:rPr lang="en-US" dirty="0">
                <a:solidFill>
                  <a:schemeClr val="tx1"/>
                </a:solidFill>
              </a:rPr>
              <a:t>sure bills are paid on time </a:t>
            </a:r>
            <a:r>
              <a:rPr lang="en-US" dirty="0" smtClean="0">
                <a:solidFill>
                  <a:schemeClr val="tx1"/>
                </a:solidFill>
              </a:rPr>
              <a:t>to </a:t>
            </a:r>
            <a:r>
              <a:rPr lang="en-US" dirty="0">
                <a:solidFill>
                  <a:schemeClr val="tx1"/>
                </a:solidFill>
              </a:rPr>
              <a:t>avoid late charges.</a:t>
            </a:r>
            <a:endParaRPr lang="en-US" dirty="0" smtClean="0">
              <a:solidFill>
                <a:schemeClr val="tx1"/>
              </a:solidFill>
            </a:endParaRPr>
          </a:p>
          <a:p>
            <a:pPr marL="279093" lvl="1" indent="-279093">
              <a:spcBef>
                <a:spcPts val="610"/>
              </a:spcBef>
              <a:spcAft>
                <a:spcPts val="610"/>
              </a:spcAft>
              <a:buBlip>
                <a:blip r:embed="rId3"/>
              </a:buBlip>
            </a:pPr>
            <a:r>
              <a:rPr lang="en-US" dirty="0" smtClean="0">
                <a:solidFill>
                  <a:schemeClr val="tx1"/>
                </a:solidFill>
              </a:rPr>
              <a:t>Conveniently </a:t>
            </a:r>
            <a:r>
              <a:rPr lang="en-US" dirty="0">
                <a:solidFill>
                  <a:schemeClr val="tx1"/>
                </a:solidFill>
              </a:rPr>
              <a:t>review payment history, pending payments and payment status </a:t>
            </a:r>
            <a:r>
              <a:rPr lang="en-US" dirty="0" smtClean="0">
                <a:solidFill>
                  <a:schemeClr val="tx1"/>
                </a:solidFill>
              </a:rPr>
              <a:t>if your bank offers online viewing.</a:t>
            </a:r>
          </a:p>
          <a:p>
            <a:pPr>
              <a:spcBef>
                <a:spcPts val="610"/>
              </a:spcBef>
              <a:spcAft>
                <a:spcPts val="610"/>
              </a:spcAft>
            </a:pPr>
            <a:r>
              <a:rPr lang="en-US" dirty="0">
                <a:solidFill>
                  <a:schemeClr val="tx1"/>
                </a:solidFill>
              </a:rPr>
              <a:t> You can even set up payment reminders!</a:t>
            </a:r>
          </a:p>
          <a:p>
            <a:r>
              <a:rPr lang="en-US" dirty="0">
                <a:solidFill>
                  <a:schemeClr val="tx1"/>
                </a:solidFill>
              </a:rPr>
              <a:t> </a:t>
            </a:r>
          </a:p>
          <a:p>
            <a:r>
              <a:rPr lang="en-US" b="1" dirty="0">
                <a:solidFill>
                  <a:schemeClr val="tx1"/>
                </a:solidFill>
              </a:rPr>
              <a:t>Ask: </a:t>
            </a:r>
            <a:r>
              <a:rPr lang="en-US" i="1" dirty="0">
                <a:solidFill>
                  <a:schemeClr val="tx1"/>
                </a:solidFill>
              </a:rPr>
              <a:t>What is appealing to you about being able to pay bills </a:t>
            </a:r>
            <a:r>
              <a:rPr lang="en-US" i="1" dirty="0" smtClean="0">
                <a:solidFill>
                  <a:schemeClr val="tx1"/>
                </a:solidFill>
              </a:rPr>
              <a:t>automatically? </a:t>
            </a:r>
            <a:endParaRPr lang="en-US" i="1" dirty="0">
              <a:solidFill>
                <a:schemeClr val="tx1"/>
              </a:solidFill>
            </a:endParaRPr>
          </a:p>
          <a:p>
            <a:endParaRPr lang="en-US" dirty="0">
              <a:solidFill>
                <a:schemeClr val="tx1"/>
              </a:solidFill>
            </a:endParaRPr>
          </a:p>
          <a:p>
            <a:r>
              <a:rPr lang="en-US" dirty="0">
                <a:solidFill>
                  <a:schemeClr val="tx1"/>
                </a:solidFill>
              </a:rPr>
              <a:t>Get 1-2 responses before moving on. </a:t>
            </a:r>
          </a:p>
          <a:p>
            <a:endParaRPr lang="en-US" dirty="0" smtClean="0">
              <a:solidFill>
                <a:schemeClr val="tx1"/>
              </a:solidFill>
            </a:endParaRPr>
          </a:p>
          <a:p>
            <a:r>
              <a:rPr lang="en-US" dirty="0" smtClean="0">
                <a:solidFill>
                  <a:schemeClr val="tx1"/>
                </a:solidFill>
              </a:rPr>
              <a:t>&lt;click to next slide&gt;</a:t>
            </a:r>
          </a:p>
          <a:p>
            <a:pPr marL="0" lvl="1">
              <a:spcBef>
                <a:spcPts val="305"/>
              </a:spcBef>
              <a:spcAft>
                <a:spcPts val="305"/>
              </a:spcAft>
            </a:pPr>
            <a:endParaRPr lang="en-US" dirty="0" smtClean="0">
              <a:solidFill>
                <a:schemeClr val="tx1">
                  <a:lumMod val="75000"/>
                  <a:lumOff val="25000"/>
                </a:schemeClr>
              </a:solidFill>
              <a:ea typeface="ＭＳ Ｐゴシック" pitchFamily="34" charset="-128"/>
            </a:endParaRPr>
          </a:p>
          <a:p>
            <a:endParaRPr lang="en-US" dirty="0" smtClean="0">
              <a:solidFill>
                <a:schemeClr val="tx1">
                  <a:lumMod val="75000"/>
                  <a:lumOff val="25000"/>
                </a:schemeClr>
              </a:solidFill>
              <a:latin typeface="Arial" pitchFamily="34" charset="0"/>
              <a:ea typeface="ＭＳ Ｐゴシック" pitchFamily="34" charset="-128"/>
            </a:endParaRPr>
          </a:p>
          <a:p>
            <a:pPr eaLnBrk="1" hangingPunct="1"/>
            <a:endParaRPr lang="en-US" b="1" dirty="0" smtClean="0">
              <a:solidFill>
                <a:schemeClr val="tx1">
                  <a:lumMod val="75000"/>
                  <a:lumOff val="25000"/>
                </a:schemeClr>
              </a:solidFill>
            </a:endParaRPr>
          </a:p>
        </p:txBody>
      </p:sp>
      <p:sp>
        <p:nvSpPr>
          <p:cNvPr id="5" name="Slide Number Placeholder 3"/>
          <p:cNvSpPr txBox="1">
            <a:spLocks/>
          </p:cNvSpPr>
          <p:nvPr/>
        </p:nvSpPr>
        <p:spPr>
          <a:xfrm>
            <a:off x="0" y="8896879"/>
            <a:ext cx="1399540" cy="386821"/>
          </a:xfrm>
          <a:prstGeom prst="rect">
            <a:avLst/>
          </a:prstGeom>
        </p:spPr>
        <p:txBody>
          <a:bodyPr lIns="93031" tIns="46516" rIns="93031" bIns="4651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93"/>
            <a:fld id="{D1B90812-0B77-449E-AACC-F8C52DA348E8}" type="slidenum">
              <a:rPr lang="en-US" sz="1200">
                <a:latin typeface="News Gothic Std" pitchFamily="34" charset="0"/>
              </a:rPr>
              <a:pPr marL="279093"/>
              <a:t>9</a:t>
            </a:fld>
            <a:endParaRPr lang="en-US" sz="1200" dirty="0">
              <a:latin typeface="News Gothic Std" pitchFamily="34"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676" y="3270250"/>
            <a:ext cx="699770" cy="69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060" y="7537450"/>
            <a:ext cx="713387" cy="709826"/>
          </a:xfrm>
          <a:prstGeom prst="rect">
            <a:avLst/>
          </a:prstGeom>
        </p:spPr>
      </p:pic>
    </p:spTree>
    <p:extLst>
      <p:ext uri="{BB962C8B-B14F-4D97-AF65-F5344CB8AC3E}">
        <p14:creationId xmlns:p14="http://schemas.microsoft.com/office/powerpoint/2010/main" val="3149287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3695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0" y="271790"/>
            <a:ext cx="5820886" cy="6586209"/>
          </a:xfrm>
          <a:prstGeom prst="rect">
            <a:avLst/>
          </a:prstGeom>
        </p:spPr>
      </p:pic>
      <p:sp>
        <p:nvSpPr>
          <p:cNvPr id="23" name="Text Placeholder 2"/>
          <p:cNvSpPr>
            <a:spLocks noGrp="1"/>
          </p:cNvSpPr>
          <p:nvPr>
            <p:ph type="body" sz="quarter" idx="10" hasCustomPrompt="1"/>
          </p:nvPr>
        </p:nvSpPr>
        <p:spPr>
          <a:xfrm>
            <a:off x="457200" y="171690"/>
            <a:ext cx="8229600" cy="523876"/>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88BB00"/>
                </a:solidFill>
                <a:effectLst/>
                <a:uLnTx/>
                <a:uFillTx/>
                <a:latin typeface="News Gothic Std" pitchFamily="34" charset="0"/>
                <a:ea typeface="+mn-ea"/>
                <a:cs typeface="+mn-cs"/>
              </a:rPr>
              <a:t>HEADING</a:t>
            </a:r>
            <a:endParaRPr kumimoji="0" lang="en-US" sz="2800" b="0" i="0" u="none" strike="noStrike" kern="1200" cap="none" spc="0" normalizeH="0" baseline="0" noProof="0" dirty="0">
              <a:ln>
                <a:noFill/>
              </a:ln>
              <a:solidFill>
                <a:srgbClr val="88BB00"/>
              </a:solidFill>
              <a:effectLst/>
              <a:uLnTx/>
              <a:uFillTx/>
              <a:latin typeface="News Gothic Std" pitchFamily="34" charset="0"/>
              <a:ea typeface="+mn-ea"/>
              <a:cs typeface="+mn-cs"/>
            </a:endParaRPr>
          </a:p>
        </p:txBody>
      </p:sp>
      <p:sp>
        <p:nvSpPr>
          <p:cNvPr id="19" name="Rectangle 18"/>
          <p:cNvSpPr/>
          <p:nvPr userDrawn="1"/>
        </p:nvSpPr>
        <p:spPr>
          <a:xfrm>
            <a:off x="0" y="695566"/>
            <a:ext cx="9144000" cy="118872"/>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0577" y="6327794"/>
            <a:ext cx="1799441" cy="298007"/>
          </a:xfrm>
          <a:prstGeom prst="rect">
            <a:avLst/>
          </a:prstGeom>
        </p:spPr>
      </p:pic>
    </p:spTree>
    <p:extLst>
      <p:ext uri="{BB962C8B-B14F-4D97-AF65-F5344CB8AC3E}">
        <p14:creationId xmlns:p14="http://schemas.microsoft.com/office/powerpoint/2010/main" val="5300490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9" name="Rectangle 8"/>
          <p:cNvSpPr/>
          <p:nvPr userDrawn="1"/>
        </p:nvSpPr>
        <p:spPr>
          <a:xfrm>
            <a:off x="0" y="6781800"/>
            <a:ext cx="228600"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228600" y="6782446"/>
            <a:ext cx="457200" cy="762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85800" y="6782446"/>
            <a:ext cx="685800" cy="762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371600" y="6782446"/>
            <a:ext cx="3200400" cy="7555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4572000" y="6782446"/>
            <a:ext cx="2209800" cy="7555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6781800" y="6782446"/>
            <a:ext cx="2362200" cy="7555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6"/>
          <p:cNvSpPr>
            <a:spLocks noGrp="1"/>
          </p:cNvSpPr>
          <p:nvPr>
            <p:ph type="body" sz="quarter" idx="12" hasCustomPrompt="1"/>
          </p:nvPr>
        </p:nvSpPr>
        <p:spPr>
          <a:xfrm>
            <a:off x="416014" y="2057400"/>
            <a:ext cx="8270786" cy="3962399"/>
          </a:xfrm>
          <a:prstGeom prst="rect">
            <a:avLst/>
          </a:prstGeom>
        </p:spPr>
        <p:txBody>
          <a:bodyPr/>
          <a:lstStyle>
            <a:lvl1pPr marL="285750" marR="0" indent="-457200" algn="l" defTabSz="914400" rtl="0" eaLnBrk="1" fontAlgn="auto" latinLnBrk="0" hangingPunct="1">
              <a:lnSpc>
                <a:spcPct val="100000"/>
              </a:lnSpc>
              <a:spcBef>
                <a:spcPts val="0"/>
              </a:spcBef>
              <a:spcAft>
                <a:spcPts val="0"/>
              </a:spcAft>
              <a:buClrTx/>
              <a:buSzTx/>
              <a:buFontTx/>
              <a:buBlip>
                <a:blip r:embed="rId2"/>
              </a:buBlip>
              <a:tabLst/>
              <a:defRPr/>
            </a:lvl1pPr>
          </a:lstStyle>
          <a:p>
            <a:pPr marL="285750" marR="0" lvl="0" indent="-365760" algn="l" defTabSz="914400" rtl="0" eaLnBrk="1" fontAlgn="auto" latinLnBrk="0" hangingPunct="1">
              <a:lnSpc>
                <a:spcPct val="100000"/>
              </a:lnSpc>
              <a:spcBef>
                <a:spcPts val="0"/>
              </a:spcBef>
              <a:spcAft>
                <a:spcPts val="0"/>
              </a:spcAft>
              <a:buClrTx/>
              <a:buSzTx/>
              <a:buFontTx/>
              <a:buBlip>
                <a:blip r:embed="rId2"/>
              </a:buBlip>
              <a:tabLst/>
              <a:defRPr/>
            </a:pPr>
            <a:r>
              <a:rPr kumimoji="0" lang="en-US" sz="2400" b="0"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copy</a:t>
            </a:r>
            <a:endParaRPr kumimoji="0" lang="en-US" sz="2400" b="0"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sp>
        <p:nvSpPr>
          <p:cNvPr id="29" name="Text Placeholder 2"/>
          <p:cNvSpPr>
            <a:spLocks noGrp="1"/>
          </p:cNvSpPr>
          <p:nvPr>
            <p:ph type="body" sz="quarter" idx="10" hasCustomPrompt="1"/>
          </p:nvPr>
        </p:nvSpPr>
        <p:spPr>
          <a:xfrm>
            <a:off x="457200" y="666750"/>
            <a:ext cx="8229600" cy="523876"/>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88BB00"/>
                </a:solidFill>
                <a:effectLst/>
                <a:uLnTx/>
                <a:uFillTx/>
                <a:latin typeface="News Gothic Std" pitchFamily="34" charset="0"/>
                <a:ea typeface="+mn-ea"/>
                <a:cs typeface="+mn-cs"/>
              </a:rPr>
              <a:t>HEADING</a:t>
            </a:r>
            <a:endParaRPr kumimoji="0" lang="en-US" sz="2800" b="0" i="0" u="none" strike="noStrike" kern="1200" cap="none" spc="0" normalizeH="0" baseline="0" noProof="0" dirty="0">
              <a:ln>
                <a:noFill/>
              </a:ln>
              <a:solidFill>
                <a:srgbClr val="88BB00"/>
              </a:solidFill>
              <a:effectLst/>
              <a:uLnTx/>
              <a:uFillTx/>
              <a:latin typeface="News Gothic Std" pitchFamily="34" charset="0"/>
              <a:ea typeface="+mn-ea"/>
              <a:cs typeface="+mn-cs"/>
            </a:endParaRPr>
          </a:p>
        </p:txBody>
      </p:sp>
      <p:sp>
        <p:nvSpPr>
          <p:cNvPr id="30" name="Text Placeholder 4"/>
          <p:cNvSpPr>
            <a:spLocks noGrp="1"/>
          </p:cNvSpPr>
          <p:nvPr>
            <p:ph type="body" sz="quarter" idx="11" hasCustomPrompt="1"/>
          </p:nvPr>
        </p:nvSpPr>
        <p:spPr>
          <a:xfrm>
            <a:off x="457200" y="1152525"/>
            <a:ext cx="8248650" cy="52387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b="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Subheading.</a:t>
            </a:r>
            <a:endParaRPr kumimoji="0" lang="en-US" sz="2400" b="1"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0577" y="6327794"/>
            <a:ext cx="1799441" cy="298007"/>
          </a:xfrm>
          <a:prstGeom prst="rect">
            <a:avLst/>
          </a:prstGeom>
        </p:spPr>
      </p:pic>
    </p:spTree>
    <p:extLst>
      <p:ext uri="{BB962C8B-B14F-4D97-AF65-F5344CB8AC3E}">
        <p14:creationId xmlns:p14="http://schemas.microsoft.com/office/powerpoint/2010/main" val="14345528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9" name="Rectangle 8"/>
          <p:cNvSpPr/>
          <p:nvPr userDrawn="1"/>
        </p:nvSpPr>
        <p:spPr>
          <a:xfrm>
            <a:off x="-5080" y="6785599"/>
            <a:ext cx="228600"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223520" y="6786245"/>
            <a:ext cx="4572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80720" y="6786245"/>
            <a:ext cx="685800" cy="76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366520" y="6786245"/>
            <a:ext cx="3200400" cy="755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4566920" y="6786245"/>
            <a:ext cx="2209800" cy="7555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6776720" y="6786245"/>
            <a:ext cx="2362200" cy="7555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6"/>
          <p:cNvSpPr>
            <a:spLocks noGrp="1"/>
          </p:cNvSpPr>
          <p:nvPr>
            <p:ph type="body" sz="quarter" idx="12" hasCustomPrompt="1"/>
          </p:nvPr>
        </p:nvSpPr>
        <p:spPr>
          <a:xfrm>
            <a:off x="416014" y="2057400"/>
            <a:ext cx="8270786" cy="3962399"/>
          </a:xfrm>
          <a:prstGeom prst="rect">
            <a:avLst/>
          </a:prstGeom>
        </p:spPr>
        <p:txBody>
          <a:bodyPr/>
          <a:lstStyle>
            <a:lvl1pPr marL="285750" marR="0" indent="-457200" algn="l" defTabSz="914400" rtl="0" eaLnBrk="1" fontAlgn="auto" latinLnBrk="0" hangingPunct="1">
              <a:lnSpc>
                <a:spcPct val="100000"/>
              </a:lnSpc>
              <a:spcBef>
                <a:spcPts val="0"/>
              </a:spcBef>
              <a:spcAft>
                <a:spcPts val="0"/>
              </a:spcAft>
              <a:buClrTx/>
              <a:buSzTx/>
              <a:buFontTx/>
              <a:buBlip>
                <a:blip r:embed="rId2"/>
              </a:buBlip>
              <a:tabLst/>
              <a:defRPr/>
            </a:lvl1pPr>
          </a:lstStyle>
          <a:p>
            <a:pPr marL="285750" marR="0" lvl="0" indent="-365760" algn="l" defTabSz="914400" rtl="0" eaLnBrk="1" fontAlgn="auto" latinLnBrk="0" hangingPunct="1">
              <a:lnSpc>
                <a:spcPct val="100000"/>
              </a:lnSpc>
              <a:spcBef>
                <a:spcPts val="0"/>
              </a:spcBef>
              <a:spcAft>
                <a:spcPts val="0"/>
              </a:spcAft>
              <a:buClrTx/>
              <a:buSzTx/>
              <a:buFontTx/>
              <a:buBlip>
                <a:blip r:embed="rId2"/>
              </a:buBlip>
              <a:tabLst/>
              <a:defRPr/>
            </a:pPr>
            <a:r>
              <a:rPr kumimoji="0" lang="en-US" sz="2400" b="0"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copy</a:t>
            </a:r>
            <a:endParaRPr kumimoji="0" lang="en-US" sz="2400" b="0"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sp>
        <p:nvSpPr>
          <p:cNvPr id="32" name="Text Placeholder 2"/>
          <p:cNvSpPr>
            <a:spLocks noGrp="1"/>
          </p:cNvSpPr>
          <p:nvPr>
            <p:ph type="body" sz="quarter" idx="10" hasCustomPrompt="1"/>
          </p:nvPr>
        </p:nvSpPr>
        <p:spPr>
          <a:xfrm>
            <a:off x="457200" y="666750"/>
            <a:ext cx="8229600" cy="523876"/>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88BB00"/>
                </a:solidFill>
                <a:effectLst/>
                <a:uLnTx/>
                <a:uFillTx/>
                <a:latin typeface="News Gothic Std" pitchFamily="34" charset="0"/>
                <a:ea typeface="+mn-ea"/>
                <a:cs typeface="+mn-cs"/>
              </a:rPr>
              <a:t>HEADING</a:t>
            </a:r>
            <a:endParaRPr kumimoji="0" lang="en-US" sz="2800" b="0" i="0" u="none" strike="noStrike" kern="1200" cap="none" spc="0" normalizeH="0" baseline="0" noProof="0" dirty="0">
              <a:ln>
                <a:noFill/>
              </a:ln>
              <a:solidFill>
                <a:srgbClr val="88BB00"/>
              </a:solidFill>
              <a:effectLst/>
              <a:uLnTx/>
              <a:uFillTx/>
              <a:latin typeface="News Gothic Std" pitchFamily="34" charset="0"/>
              <a:ea typeface="+mn-ea"/>
              <a:cs typeface="+mn-cs"/>
            </a:endParaRPr>
          </a:p>
        </p:txBody>
      </p:sp>
      <p:sp>
        <p:nvSpPr>
          <p:cNvPr id="33" name="Text Placeholder 4"/>
          <p:cNvSpPr>
            <a:spLocks noGrp="1"/>
          </p:cNvSpPr>
          <p:nvPr>
            <p:ph type="body" sz="quarter" idx="11" hasCustomPrompt="1"/>
          </p:nvPr>
        </p:nvSpPr>
        <p:spPr>
          <a:xfrm>
            <a:off x="457200" y="1152525"/>
            <a:ext cx="8248650" cy="52387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b="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Subheading.</a:t>
            </a:r>
            <a:endParaRPr kumimoji="0" lang="en-US" sz="2400" b="1"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0577" y="6327794"/>
            <a:ext cx="1799441" cy="298007"/>
          </a:xfrm>
          <a:prstGeom prst="rect">
            <a:avLst/>
          </a:prstGeom>
        </p:spPr>
      </p:pic>
    </p:spTree>
    <p:extLst>
      <p:ext uri="{BB962C8B-B14F-4D97-AF65-F5344CB8AC3E}">
        <p14:creationId xmlns:p14="http://schemas.microsoft.com/office/powerpoint/2010/main" val="99930000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28" name="Text Placeholder 6"/>
          <p:cNvSpPr>
            <a:spLocks noGrp="1"/>
          </p:cNvSpPr>
          <p:nvPr>
            <p:ph type="body" sz="quarter" idx="12" hasCustomPrompt="1"/>
          </p:nvPr>
        </p:nvSpPr>
        <p:spPr>
          <a:xfrm>
            <a:off x="416014" y="2057400"/>
            <a:ext cx="8270786" cy="3962399"/>
          </a:xfrm>
          <a:prstGeom prst="rect">
            <a:avLst/>
          </a:prstGeom>
        </p:spPr>
        <p:txBody>
          <a:bodyPr/>
          <a:lstStyle>
            <a:lvl1pPr marL="285750" marR="0" indent="-457200" algn="l" defTabSz="914400" rtl="0" eaLnBrk="1" fontAlgn="auto" latinLnBrk="0" hangingPunct="1">
              <a:lnSpc>
                <a:spcPct val="100000"/>
              </a:lnSpc>
              <a:spcBef>
                <a:spcPts val="0"/>
              </a:spcBef>
              <a:spcAft>
                <a:spcPts val="0"/>
              </a:spcAft>
              <a:buClrTx/>
              <a:buSzTx/>
              <a:buFontTx/>
              <a:buBlip>
                <a:blip r:embed="rId2"/>
              </a:buBlip>
              <a:tabLst/>
              <a:defRPr/>
            </a:lvl1pPr>
          </a:lstStyle>
          <a:p>
            <a:pPr marL="285750" marR="0" lvl="0" indent="-365760" algn="l" defTabSz="914400" rtl="0" eaLnBrk="1" fontAlgn="auto" latinLnBrk="0" hangingPunct="1">
              <a:lnSpc>
                <a:spcPct val="100000"/>
              </a:lnSpc>
              <a:spcBef>
                <a:spcPts val="0"/>
              </a:spcBef>
              <a:spcAft>
                <a:spcPts val="0"/>
              </a:spcAft>
              <a:buClrTx/>
              <a:buSzTx/>
              <a:buFontTx/>
              <a:buBlip>
                <a:blip r:embed="rId2"/>
              </a:buBlip>
              <a:tabLst/>
              <a:defRPr/>
            </a:pPr>
            <a:r>
              <a:rPr kumimoji="0" lang="en-US" sz="2400" b="0"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copy</a:t>
            </a:r>
            <a:endParaRPr kumimoji="0" lang="en-US" sz="2400" b="0"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sp>
        <p:nvSpPr>
          <p:cNvPr id="29" name="Text Placeholder 2"/>
          <p:cNvSpPr>
            <a:spLocks noGrp="1"/>
          </p:cNvSpPr>
          <p:nvPr>
            <p:ph type="body" sz="quarter" idx="10" hasCustomPrompt="1"/>
          </p:nvPr>
        </p:nvSpPr>
        <p:spPr>
          <a:xfrm>
            <a:off x="457200" y="666750"/>
            <a:ext cx="8229600" cy="523876"/>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88BB00"/>
                </a:solidFill>
                <a:effectLst/>
                <a:uLnTx/>
                <a:uFillTx/>
                <a:latin typeface="News Gothic Std" pitchFamily="34" charset="0"/>
                <a:ea typeface="+mn-ea"/>
                <a:cs typeface="+mn-cs"/>
              </a:rPr>
              <a:t>HEADING</a:t>
            </a:r>
            <a:endParaRPr kumimoji="0" lang="en-US" sz="2800" b="0" i="0" u="none" strike="noStrike" kern="1200" cap="none" spc="0" normalizeH="0" baseline="0" noProof="0" dirty="0">
              <a:ln>
                <a:noFill/>
              </a:ln>
              <a:solidFill>
                <a:srgbClr val="88BB00"/>
              </a:solidFill>
              <a:effectLst/>
              <a:uLnTx/>
              <a:uFillTx/>
              <a:latin typeface="News Gothic Std" pitchFamily="34" charset="0"/>
              <a:ea typeface="+mn-ea"/>
              <a:cs typeface="+mn-cs"/>
            </a:endParaRPr>
          </a:p>
        </p:txBody>
      </p:sp>
      <p:sp>
        <p:nvSpPr>
          <p:cNvPr id="30" name="Text Placeholder 4"/>
          <p:cNvSpPr>
            <a:spLocks noGrp="1"/>
          </p:cNvSpPr>
          <p:nvPr>
            <p:ph type="body" sz="quarter" idx="11" hasCustomPrompt="1"/>
          </p:nvPr>
        </p:nvSpPr>
        <p:spPr>
          <a:xfrm>
            <a:off x="457200" y="1152525"/>
            <a:ext cx="8248650" cy="52387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b="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Subheading.</a:t>
            </a:r>
            <a:endParaRPr kumimoji="0" lang="en-US" sz="2400" b="1"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0577" y="6327794"/>
            <a:ext cx="1799441" cy="298007"/>
          </a:xfrm>
          <a:prstGeom prst="rect">
            <a:avLst/>
          </a:prstGeom>
        </p:spPr>
      </p:pic>
      <p:sp>
        <p:nvSpPr>
          <p:cNvPr id="15" name="Rectangle 14"/>
          <p:cNvSpPr/>
          <p:nvPr userDrawn="1"/>
        </p:nvSpPr>
        <p:spPr>
          <a:xfrm>
            <a:off x="0" y="6781800"/>
            <a:ext cx="228600"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28600" y="6782446"/>
            <a:ext cx="457200" cy="762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685800" y="6782446"/>
            <a:ext cx="685800" cy="762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1371600" y="6782446"/>
            <a:ext cx="3200400" cy="7555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4572000" y="6782446"/>
            <a:ext cx="2209800" cy="7555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6781800" y="6782446"/>
            <a:ext cx="2362200" cy="7555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05665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19" name="Text Placeholder 6"/>
          <p:cNvSpPr>
            <a:spLocks noGrp="1"/>
          </p:cNvSpPr>
          <p:nvPr>
            <p:ph type="body" sz="quarter" idx="12" hasCustomPrompt="1"/>
          </p:nvPr>
        </p:nvSpPr>
        <p:spPr>
          <a:xfrm>
            <a:off x="416014" y="2057400"/>
            <a:ext cx="8270786" cy="3962399"/>
          </a:xfrm>
          <a:prstGeom prst="rect">
            <a:avLst/>
          </a:prstGeom>
        </p:spPr>
        <p:txBody>
          <a:bodyPr/>
          <a:lstStyle>
            <a:lvl1pPr marL="285750" marR="0" indent="-457200" algn="l" defTabSz="914400" rtl="0" eaLnBrk="1" fontAlgn="auto" latinLnBrk="0" hangingPunct="1">
              <a:lnSpc>
                <a:spcPct val="100000"/>
              </a:lnSpc>
              <a:spcBef>
                <a:spcPts val="0"/>
              </a:spcBef>
              <a:spcAft>
                <a:spcPts val="0"/>
              </a:spcAft>
              <a:buClrTx/>
              <a:buSzTx/>
              <a:buFontTx/>
              <a:buBlip>
                <a:blip r:embed="rId2"/>
              </a:buBlip>
              <a:tabLst/>
              <a:defRPr/>
            </a:lvl1pPr>
          </a:lstStyle>
          <a:p>
            <a:pPr marL="285750" marR="0" lvl="0" indent="-365760" algn="l" defTabSz="914400" rtl="0" eaLnBrk="1" fontAlgn="auto" latinLnBrk="0" hangingPunct="1">
              <a:lnSpc>
                <a:spcPct val="100000"/>
              </a:lnSpc>
              <a:spcBef>
                <a:spcPts val="0"/>
              </a:spcBef>
              <a:spcAft>
                <a:spcPts val="0"/>
              </a:spcAft>
              <a:buClrTx/>
              <a:buSzTx/>
              <a:buFontTx/>
              <a:buBlip>
                <a:blip r:embed="rId2"/>
              </a:buBlip>
              <a:tabLst/>
              <a:defRPr/>
            </a:pPr>
            <a:r>
              <a:rPr kumimoji="0" lang="en-US" sz="2400" b="0"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copy</a:t>
            </a:r>
            <a:endParaRPr kumimoji="0" lang="en-US" sz="2400" b="0"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sp>
        <p:nvSpPr>
          <p:cNvPr id="20" name="Text Placeholder 2"/>
          <p:cNvSpPr>
            <a:spLocks noGrp="1"/>
          </p:cNvSpPr>
          <p:nvPr>
            <p:ph type="body" sz="quarter" idx="10" hasCustomPrompt="1"/>
          </p:nvPr>
        </p:nvSpPr>
        <p:spPr>
          <a:xfrm>
            <a:off x="457200" y="666750"/>
            <a:ext cx="8229600" cy="523876"/>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88BB00"/>
                </a:solidFill>
                <a:effectLst/>
                <a:uLnTx/>
                <a:uFillTx/>
                <a:latin typeface="News Gothic Std" pitchFamily="34" charset="0"/>
                <a:ea typeface="+mn-ea"/>
                <a:cs typeface="+mn-cs"/>
              </a:rPr>
              <a:t>HEADING</a:t>
            </a:r>
            <a:endParaRPr kumimoji="0" lang="en-US" sz="2800" b="0" i="0" u="none" strike="noStrike" kern="1200" cap="none" spc="0" normalizeH="0" baseline="0" noProof="0" dirty="0">
              <a:ln>
                <a:noFill/>
              </a:ln>
              <a:solidFill>
                <a:srgbClr val="88BB00"/>
              </a:solidFill>
              <a:effectLst/>
              <a:uLnTx/>
              <a:uFillTx/>
              <a:latin typeface="News Gothic Std" pitchFamily="34" charset="0"/>
              <a:ea typeface="+mn-ea"/>
              <a:cs typeface="+mn-cs"/>
            </a:endParaRPr>
          </a:p>
        </p:txBody>
      </p:sp>
      <p:sp>
        <p:nvSpPr>
          <p:cNvPr id="21" name="Text Placeholder 4"/>
          <p:cNvSpPr>
            <a:spLocks noGrp="1"/>
          </p:cNvSpPr>
          <p:nvPr>
            <p:ph type="body" sz="quarter" idx="11" hasCustomPrompt="1"/>
          </p:nvPr>
        </p:nvSpPr>
        <p:spPr>
          <a:xfrm>
            <a:off x="457200" y="1152525"/>
            <a:ext cx="8248650" cy="52387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b="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Subheading.</a:t>
            </a:r>
            <a:endParaRPr kumimoji="0" lang="en-US" sz="2400" b="1"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0577" y="6327794"/>
            <a:ext cx="1799441" cy="298007"/>
          </a:xfrm>
          <a:prstGeom prst="rect">
            <a:avLst/>
          </a:prstGeom>
        </p:spPr>
      </p:pic>
    </p:spTree>
    <p:extLst>
      <p:ext uri="{BB962C8B-B14F-4D97-AF65-F5344CB8AC3E}">
        <p14:creationId xmlns:p14="http://schemas.microsoft.com/office/powerpoint/2010/main" val="27940081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12" name="Picture Placeholder 2"/>
          <p:cNvSpPr>
            <a:spLocks noGrp="1"/>
          </p:cNvSpPr>
          <p:nvPr>
            <p:ph type="pic" idx="1"/>
          </p:nvPr>
        </p:nvSpPr>
        <p:spPr>
          <a:xfrm>
            <a:off x="-1" y="-76200"/>
            <a:ext cx="9144001" cy="4248150"/>
          </a:xfrm>
          <a:prstGeom prst="rect">
            <a:avLst/>
          </a:prstGeom>
        </p:spPr>
        <p:txBody>
          <a:bodyPr/>
          <a:lstStyle>
            <a:lvl1pPr marL="0" indent="0" algn="ctr">
              <a:spcBef>
                <a:spcPts val="4200"/>
              </a:spcBef>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Text Placeholder 7"/>
          <p:cNvSpPr>
            <a:spLocks noGrp="1"/>
          </p:cNvSpPr>
          <p:nvPr>
            <p:ph type="body" sz="quarter" idx="13" hasCustomPrompt="1"/>
          </p:nvPr>
        </p:nvSpPr>
        <p:spPr>
          <a:xfrm>
            <a:off x="381000" y="4437193"/>
            <a:ext cx="1524000" cy="60153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32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88BB00"/>
                </a:solidFill>
                <a:effectLst/>
                <a:uLnTx/>
                <a:uFillTx/>
                <a:latin typeface="News Gothic Std" pitchFamily="34" charset="0"/>
                <a:ea typeface="+mn-ea"/>
                <a:cs typeface="+mn-cs"/>
              </a:rPr>
              <a:t>STEP #</a:t>
            </a:r>
            <a:endParaRPr kumimoji="0" lang="en-US" sz="2800" b="0" i="0" u="none" strike="noStrike" kern="1200" cap="none" spc="0" normalizeH="0" baseline="0" noProof="0" dirty="0">
              <a:ln>
                <a:noFill/>
              </a:ln>
              <a:solidFill>
                <a:srgbClr val="88BB00"/>
              </a:solidFill>
              <a:effectLst/>
              <a:uLnTx/>
              <a:uFillTx/>
              <a:latin typeface="News Gothic Std" pitchFamily="34" charset="0"/>
              <a:ea typeface="+mn-ea"/>
              <a:cs typeface="+mn-cs"/>
            </a:endParaRPr>
          </a:p>
        </p:txBody>
      </p:sp>
      <p:cxnSp>
        <p:nvCxnSpPr>
          <p:cNvPr id="21" name="Straight Connector 20"/>
          <p:cNvCxnSpPr/>
          <p:nvPr userDrawn="1"/>
        </p:nvCxnSpPr>
        <p:spPr>
          <a:xfrm>
            <a:off x="1828800" y="4431001"/>
            <a:ext cx="0" cy="494645"/>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4" hasCustomPrompt="1"/>
          </p:nvPr>
        </p:nvSpPr>
        <p:spPr>
          <a:xfrm>
            <a:off x="2000250" y="4478338"/>
            <a:ext cx="7315200" cy="598487"/>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2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Subheading.</a:t>
            </a:r>
            <a:endParaRPr kumimoji="0" lang="en-US" sz="2400" b="1"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sp>
        <p:nvSpPr>
          <p:cNvPr id="13" name="Text Placeholder 12"/>
          <p:cNvSpPr>
            <a:spLocks noGrp="1"/>
          </p:cNvSpPr>
          <p:nvPr>
            <p:ph type="body" sz="quarter" idx="15" hasCustomPrompt="1"/>
          </p:nvPr>
        </p:nvSpPr>
        <p:spPr>
          <a:xfrm>
            <a:off x="361950" y="5143499"/>
            <a:ext cx="8458200" cy="952501"/>
          </a:xfrm>
          <a:prstGeom prst="rect">
            <a:avLst/>
          </a:prstGeom>
        </p:spPr>
        <p:txBody>
          <a:bodyPr/>
          <a:lstStyle>
            <a:lvl1pPr marL="285750" marR="0" indent="-457200" algn="l" defTabSz="914400" rtl="0" eaLnBrk="1" fontAlgn="auto" latinLnBrk="0" hangingPunct="1">
              <a:lnSpc>
                <a:spcPct val="100000"/>
              </a:lnSpc>
              <a:spcBef>
                <a:spcPts val="0"/>
              </a:spcBef>
              <a:spcAft>
                <a:spcPts val="0"/>
              </a:spcAft>
              <a:buClrTx/>
              <a:buSzTx/>
              <a:buFontTx/>
              <a:buBlip>
                <a:blip r:embed="rId2"/>
              </a:buBlip>
              <a:tabLst/>
              <a:defRPr sz="20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285750" marR="0" lvl="0" indent="-365760" algn="l" defTabSz="914400" rtl="0" eaLnBrk="1" fontAlgn="auto" latinLnBrk="0" hangingPunct="1">
              <a:lnSpc>
                <a:spcPct val="100000"/>
              </a:lnSpc>
              <a:spcBef>
                <a:spcPts val="0"/>
              </a:spcBef>
              <a:spcAft>
                <a:spcPts val="0"/>
              </a:spcAft>
              <a:buClrTx/>
              <a:buSzTx/>
              <a:buFontTx/>
              <a:buBlip>
                <a:blip r:embed="rId3"/>
              </a:buBlip>
              <a:tabLst/>
              <a:defRPr/>
            </a:pPr>
            <a:r>
              <a:rPr kumimoji="0" lang="en-US" sz="2400" b="0"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copy</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10577" y="6327794"/>
            <a:ext cx="1799441" cy="298007"/>
          </a:xfrm>
          <a:prstGeom prst="rect">
            <a:avLst/>
          </a:prstGeom>
        </p:spPr>
      </p:pic>
      <p:sp>
        <p:nvSpPr>
          <p:cNvPr id="9" name="Rectangle 8"/>
          <p:cNvSpPr/>
          <p:nvPr userDrawn="1"/>
        </p:nvSpPr>
        <p:spPr>
          <a:xfrm>
            <a:off x="0" y="6781800"/>
            <a:ext cx="228600"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28600" y="6782446"/>
            <a:ext cx="457200" cy="762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685800" y="6782446"/>
            <a:ext cx="685800" cy="762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371600" y="6782446"/>
            <a:ext cx="3200400" cy="7555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4572000" y="6782446"/>
            <a:ext cx="2209800" cy="7555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6781800" y="6782446"/>
            <a:ext cx="2362200" cy="7555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873817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Blank">
    <p:spTree>
      <p:nvGrpSpPr>
        <p:cNvPr id="1" name=""/>
        <p:cNvGrpSpPr/>
        <p:nvPr/>
      </p:nvGrpSpPr>
      <p:grpSpPr>
        <a:xfrm>
          <a:off x="0" y="0"/>
          <a:ext cx="0" cy="0"/>
          <a:chOff x="0" y="0"/>
          <a:chExt cx="0" cy="0"/>
        </a:xfrm>
      </p:grpSpPr>
      <p:sp>
        <p:nvSpPr>
          <p:cNvPr id="12" name="Picture Placeholder 2"/>
          <p:cNvSpPr>
            <a:spLocks noGrp="1"/>
          </p:cNvSpPr>
          <p:nvPr>
            <p:ph type="pic" idx="1"/>
          </p:nvPr>
        </p:nvSpPr>
        <p:spPr>
          <a:xfrm>
            <a:off x="-1" y="-76200"/>
            <a:ext cx="9144001" cy="4248150"/>
          </a:xfrm>
          <a:prstGeom prst="rect">
            <a:avLst/>
          </a:prstGeom>
        </p:spPr>
        <p:txBody>
          <a:bodyPr/>
          <a:lstStyle>
            <a:lvl1pPr marL="0" indent="0" algn="ctr">
              <a:spcBef>
                <a:spcPts val="4200"/>
              </a:spcBef>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6344257A-30EE-431E-9155-509FD0036EE6}" type="datetimeFigureOut">
              <a:rPr lang="en-US" smtClean="0"/>
              <a:t>5/22/2015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D835C42-4D06-4428-BCA8-FEFF78840E91}" type="slidenum">
              <a:rPr lang="en-US" smtClean="0"/>
              <a:t>‹#›</a:t>
            </a:fld>
            <a:endParaRPr lang="en-US" dirty="0"/>
          </a:p>
        </p:txBody>
      </p:sp>
      <p:sp>
        <p:nvSpPr>
          <p:cNvPr id="5" name="Rectangle 4"/>
          <p:cNvSpPr/>
          <p:nvPr userDrawn="1"/>
        </p:nvSpPr>
        <p:spPr>
          <a:xfrm>
            <a:off x="0" y="4181475"/>
            <a:ext cx="9154391" cy="268605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7" name="Text Placeholder 7"/>
          <p:cNvSpPr>
            <a:spLocks noGrp="1"/>
          </p:cNvSpPr>
          <p:nvPr>
            <p:ph type="body" sz="quarter" idx="13" hasCustomPrompt="1"/>
          </p:nvPr>
        </p:nvSpPr>
        <p:spPr>
          <a:xfrm>
            <a:off x="381000" y="4437193"/>
            <a:ext cx="1524000" cy="60153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32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88BB00"/>
                </a:solidFill>
                <a:effectLst/>
                <a:uLnTx/>
                <a:uFillTx/>
                <a:latin typeface="News Gothic Std" pitchFamily="34" charset="0"/>
                <a:ea typeface="+mn-ea"/>
                <a:cs typeface="+mn-cs"/>
              </a:rPr>
              <a:t>STEP #</a:t>
            </a:r>
            <a:endParaRPr kumimoji="0" lang="en-US" sz="2800" b="0" i="0" u="none" strike="noStrike" kern="1200" cap="none" spc="0" normalizeH="0" baseline="0" noProof="0" dirty="0">
              <a:ln>
                <a:noFill/>
              </a:ln>
              <a:solidFill>
                <a:srgbClr val="88BB00"/>
              </a:solidFill>
              <a:effectLst/>
              <a:uLnTx/>
              <a:uFillTx/>
              <a:latin typeface="News Gothic Std" pitchFamily="34" charset="0"/>
              <a:ea typeface="+mn-ea"/>
              <a:cs typeface="+mn-cs"/>
            </a:endParaRPr>
          </a:p>
        </p:txBody>
      </p:sp>
      <p:cxnSp>
        <p:nvCxnSpPr>
          <p:cNvPr id="21" name="Straight Connector 20"/>
          <p:cNvCxnSpPr/>
          <p:nvPr userDrawn="1"/>
        </p:nvCxnSpPr>
        <p:spPr>
          <a:xfrm>
            <a:off x="1828800" y="4431001"/>
            <a:ext cx="0" cy="494645"/>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4" hasCustomPrompt="1"/>
          </p:nvPr>
        </p:nvSpPr>
        <p:spPr>
          <a:xfrm>
            <a:off x="2000250" y="4478338"/>
            <a:ext cx="7315200" cy="598487"/>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2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Subheading.</a:t>
            </a:r>
            <a:endParaRPr kumimoji="0" lang="en-US" sz="2400" b="1"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sp>
        <p:nvSpPr>
          <p:cNvPr id="13" name="Text Placeholder 12"/>
          <p:cNvSpPr>
            <a:spLocks noGrp="1"/>
          </p:cNvSpPr>
          <p:nvPr>
            <p:ph type="body" sz="quarter" idx="15" hasCustomPrompt="1"/>
          </p:nvPr>
        </p:nvSpPr>
        <p:spPr>
          <a:xfrm>
            <a:off x="361950" y="5143499"/>
            <a:ext cx="8458200" cy="952501"/>
          </a:xfrm>
          <a:prstGeom prst="rect">
            <a:avLst/>
          </a:prstGeom>
        </p:spPr>
        <p:txBody>
          <a:bodyPr/>
          <a:lstStyle>
            <a:lvl1pPr marL="285750" marR="0" indent="-457200" algn="l" defTabSz="914400" rtl="0" eaLnBrk="1" fontAlgn="auto" latinLnBrk="0" hangingPunct="1">
              <a:lnSpc>
                <a:spcPct val="100000"/>
              </a:lnSpc>
              <a:spcBef>
                <a:spcPts val="0"/>
              </a:spcBef>
              <a:spcAft>
                <a:spcPts val="0"/>
              </a:spcAft>
              <a:buClrTx/>
              <a:buSzTx/>
              <a:buFontTx/>
              <a:buBlip>
                <a:blip r:embed="rId2"/>
              </a:buBlip>
              <a:tabLst/>
              <a:defRPr sz="20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285750" marR="0" lvl="0" indent="-365760" algn="l" defTabSz="914400" rtl="0" eaLnBrk="1" fontAlgn="auto" latinLnBrk="0" hangingPunct="1">
              <a:lnSpc>
                <a:spcPct val="100000"/>
              </a:lnSpc>
              <a:spcBef>
                <a:spcPts val="0"/>
              </a:spcBef>
              <a:spcAft>
                <a:spcPts val="0"/>
              </a:spcAft>
              <a:buClrTx/>
              <a:buSzTx/>
              <a:buFontTx/>
              <a:buBlip>
                <a:blip r:embed="rId3"/>
              </a:buBlip>
              <a:tabLst/>
              <a:defRPr/>
            </a:pPr>
            <a:r>
              <a:rPr kumimoji="0" lang="en-US" sz="2400" b="0"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copy</a:t>
            </a:r>
          </a:p>
        </p:txBody>
      </p:sp>
      <p:pic>
        <p:nvPicPr>
          <p:cNvPr id="14" name="Picture 13"/>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107381" y="6327794"/>
            <a:ext cx="1805834" cy="298007"/>
          </a:xfrm>
          <a:prstGeom prst="rect">
            <a:avLst/>
          </a:prstGeom>
        </p:spPr>
      </p:pic>
    </p:spTree>
    <p:extLst>
      <p:ext uri="{BB962C8B-B14F-4D97-AF65-F5344CB8AC3E}">
        <p14:creationId xmlns:p14="http://schemas.microsoft.com/office/powerpoint/2010/main" val="90526713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
        <p:nvSpPr>
          <p:cNvPr id="12" name="Picture Placeholder 2"/>
          <p:cNvSpPr>
            <a:spLocks noGrp="1"/>
          </p:cNvSpPr>
          <p:nvPr>
            <p:ph type="pic" idx="1"/>
          </p:nvPr>
        </p:nvSpPr>
        <p:spPr>
          <a:xfrm>
            <a:off x="-1" y="-76200"/>
            <a:ext cx="9144001" cy="4248150"/>
          </a:xfrm>
          <a:prstGeom prst="rect">
            <a:avLst/>
          </a:prstGeom>
        </p:spPr>
        <p:txBody>
          <a:bodyPr/>
          <a:lstStyle>
            <a:lvl1pPr marL="0" indent="0" algn="ctr">
              <a:spcBef>
                <a:spcPts val="4200"/>
              </a:spcBef>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6344257A-30EE-431E-9155-509FD0036EE6}" type="datetimeFigureOut">
              <a:rPr lang="en-US" smtClean="0"/>
              <a:t>5/22/2015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D835C42-4D06-4428-BCA8-FEFF78840E91}" type="slidenum">
              <a:rPr lang="en-US" smtClean="0"/>
              <a:t>‹#›</a:t>
            </a:fld>
            <a:endParaRPr lang="en-US" dirty="0"/>
          </a:p>
        </p:txBody>
      </p:sp>
      <p:sp>
        <p:nvSpPr>
          <p:cNvPr id="5" name="Rectangle 4"/>
          <p:cNvSpPr/>
          <p:nvPr userDrawn="1"/>
        </p:nvSpPr>
        <p:spPr>
          <a:xfrm>
            <a:off x="0" y="4181475"/>
            <a:ext cx="9144000" cy="268605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7" name="Text Placeholder 7"/>
          <p:cNvSpPr>
            <a:spLocks noGrp="1"/>
          </p:cNvSpPr>
          <p:nvPr>
            <p:ph type="body" sz="quarter" idx="13" hasCustomPrompt="1"/>
          </p:nvPr>
        </p:nvSpPr>
        <p:spPr>
          <a:xfrm>
            <a:off x="552450" y="4437193"/>
            <a:ext cx="1524000" cy="60153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3200">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88BB00"/>
                </a:solidFill>
                <a:effectLst/>
                <a:uLnTx/>
                <a:uFillTx/>
                <a:latin typeface="News Gothic Std" pitchFamily="34" charset="0"/>
                <a:ea typeface="+mn-ea"/>
                <a:cs typeface="+mn-cs"/>
              </a:rPr>
              <a:t>STEP #</a:t>
            </a:r>
            <a:endParaRPr kumimoji="0" lang="en-US" sz="2800" b="0" i="0" u="none" strike="noStrike" kern="1200" cap="none" spc="0" normalizeH="0" baseline="0" noProof="0" dirty="0">
              <a:ln>
                <a:noFill/>
              </a:ln>
              <a:solidFill>
                <a:srgbClr val="88BB00"/>
              </a:solidFill>
              <a:effectLst/>
              <a:uLnTx/>
              <a:uFillTx/>
              <a:latin typeface="News Gothic Std" pitchFamily="34" charset="0"/>
              <a:ea typeface="+mn-ea"/>
              <a:cs typeface="+mn-cs"/>
            </a:endParaRPr>
          </a:p>
        </p:txBody>
      </p:sp>
      <p:cxnSp>
        <p:nvCxnSpPr>
          <p:cNvPr id="21" name="Straight Connector 20"/>
          <p:cNvCxnSpPr/>
          <p:nvPr userDrawn="1"/>
        </p:nvCxnSpPr>
        <p:spPr>
          <a:xfrm>
            <a:off x="2000250" y="4431001"/>
            <a:ext cx="0" cy="494645"/>
          </a:xfrm>
          <a:prstGeom prst="line">
            <a:avLst/>
          </a:prstGeom>
          <a:ln w="19050">
            <a:solidFill>
              <a:schemeClr val="accent5">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4" hasCustomPrompt="1"/>
          </p:nvPr>
        </p:nvSpPr>
        <p:spPr>
          <a:xfrm>
            <a:off x="2171700" y="4478338"/>
            <a:ext cx="7315200" cy="598487"/>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Subheading.</a:t>
            </a:r>
            <a:endParaRPr kumimoji="0" lang="en-US" sz="2400" b="1"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sp>
        <p:nvSpPr>
          <p:cNvPr id="13" name="Text Placeholder 12"/>
          <p:cNvSpPr>
            <a:spLocks noGrp="1"/>
          </p:cNvSpPr>
          <p:nvPr>
            <p:ph type="body" sz="quarter" idx="15" hasCustomPrompt="1"/>
          </p:nvPr>
        </p:nvSpPr>
        <p:spPr>
          <a:xfrm>
            <a:off x="533400" y="5143499"/>
            <a:ext cx="8458200" cy="952501"/>
          </a:xfrm>
          <a:prstGeom prst="rect">
            <a:avLst/>
          </a:prstGeom>
        </p:spPr>
        <p:txBody>
          <a:bodyPr/>
          <a:lstStyle>
            <a:lvl1pPr marL="285750" marR="0" indent="-457200" algn="l" defTabSz="914400" rtl="0" eaLnBrk="1" fontAlgn="auto" latinLnBrk="0" hangingPunct="1">
              <a:lnSpc>
                <a:spcPct val="100000"/>
              </a:lnSpc>
              <a:spcBef>
                <a:spcPts val="0"/>
              </a:spcBef>
              <a:spcAft>
                <a:spcPts val="0"/>
              </a:spcAft>
              <a:buClrTx/>
              <a:buSzTx/>
              <a:buFontTx/>
              <a:buBlip>
                <a:blip r:embed="rId2"/>
              </a:buBlip>
              <a:tabLst/>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285750" marR="0" lvl="0" indent="-365760" algn="l" defTabSz="914400" rtl="0" eaLnBrk="1" fontAlgn="auto" latinLnBrk="0" hangingPunct="1">
              <a:lnSpc>
                <a:spcPct val="100000"/>
              </a:lnSpc>
              <a:spcBef>
                <a:spcPts val="0"/>
              </a:spcBef>
              <a:spcAft>
                <a:spcPts val="0"/>
              </a:spcAft>
              <a:buClrTx/>
              <a:buSzTx/>
              <a:buFontTx/>
              <a:buBlip>
                <a:blip r:embed="rId3"/>
              </a:buBlip>
              <a:tabLst/>
              <a:defRPr/>
            </a:pPr>
            <a:r>
              <a:rPr kumimoji="0" lang="en-US" sz="2400" b="0"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copy</a:t>
            </a:r>
          </a:p>
          <a:p>
            <a:pPr marL="285750" marR="0" lvl="0" indent="-36576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2400" b="0"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endParaRPr>
          </a:p>
        </p:txBody>
      </p:sp>
      <p:pic>
        <p:nvPicPr>
          <p:cNvPr id="14" name="Picture 13"/>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107380" y="6327794"/>
            <a:ext cx="1805836" cy="298007"/>
          </a:xfrm>
          <a:prstGeom prst="rect">
            <a:avLst/>
          </a:prstGeom>
        </p:spPr>
      </p:pic>
    </p:spTree>
    <p:extLst>
      <p:ext uri="{BB962C8B-B14F-4D97-AF65-F5344CB8AC3E}">
        <p14:creationId xmlns:p14="http://schemas.microsoft.com/office/powerpoint/2010/main" val="128108703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12" name="Picture Placeholder 2"/>
          <p:cNvSpPr>
            <a:spLocks noGrp="1"/>
          </p:cNvSpPr>
          <p:nvPr>
            <p:ph type="pic" idx="1"/>
          </p:nvPr>
        </p:nvSpPr>
        <p:spPr>
          <a:xfrm>
            <a:off x="-1" y="-76200"/>
            <a:ext cx="9144001" cy="4248150"/>
          </a:xfrm>
          <a:prstGeom prst="rect">
            <a:avLst/>
          </a:prstGeom>
        </p:spPr>
        <p:txBody>
          <a:bodyPr/>
          <a:lstStyle>
            <a:lvl1pPr marL="0" indent="0" algn="ctr">
              <a:spcBef>
                <a:spcPts val="4200"/>
              </a:spcBef>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6344257A-30EE-431E-9155-509FD0036EE6}" type="datetimeFigureOut">
              <a:rPr lang="en-US" smtClean="0"/>
              <a:t>5/22/2015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D835C42-4D06-4428-BCA8-FEFF78840E91}" type="slidenum">
              <a:rPr lang="en-US" smtClean="0"/>
              <a:t>‹#›</a:t>
            </a:fld>
            <a:endParaRPr lang="en-US" dirty="0"/>
          </a:p>
        </p:txBody>
      </p:sp>
      <p:sp>
        <p:nvSpPr>
          <p:cNvPr id="5" name="Rectangle 4"/>
          <p:cNvSpPr/>
          <p:nvPr userDrawn="1"/>
        </p:nvSpPr>
        <p:spPr>
          <a:xfrm>
            <a:off x="0" y="4181475"/>
            <a:ext cx="9144000" cy="2686050"/>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7" name="Text Placeholder 7"/>
          <p:cNvSpPr>
            <a:spLocks noGrp="1"/>
          </p:cNvSpPr>
          <p:nvPr>
            <p:ph type="body" sz="quarter" idx="13" hasCustomPrompt="1"/>
          </p:nvPr>
        </p:nvSpPr>
        <p:spPr>
          <a:xfrm>
            <a:off x="552450" y="4437193"/>
            <a:ext cx="1524000" cy="60153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3200">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88BB00"/>
                </a:solidFill>
                <a:effectLst/>
                <a:uLnTx/>
                <a:uFillTx/>
                <a:latin typeface="News Gothic Std" pitchFamily="34" charset="0"/>
                <a:ea typeface="+mn-ea"/>
                <a:cs typeface="+mn-cs"/>
              </a:rPr>
              <a:t>STEP #</a:t>
            </a:r>
            <a:endParaRPr kumimoji="0" lang="en-US" sz="2800" b="0" i="0" u="none" strike="noStrike" kern="1200" cap="none" spc="0" normalizeH="0" baseline="0" noProof="0" dirty="0">
              <a:ln>
                <a:noFill/>
              </a:ln>
              <a:solidFill>
                <a:srgbClr val="88BB00"/>
              </a:solidFill>
              <a:effectLst/>
              <a:uLnTx/>
              <a:uFillTx/>
              <a:latin typeface="News Gothic Std" pitchFamily="34" charset="0"/>
              <a:ea typeface="+mn-ea"/>
              <a:cs typeface="+mn-cs"/>
            </a:endParaRPr>
          </a:p>
        </p:txBody>
      </p:sp>
      <p:sp>
        <p:nvSpPr>
          <p:cNvPr id="10" name="Text Placeholder 9"/>
          <p:cNvSpPr>
            <a:spLocks noGrp="1"/>
          </p:cNvSpPr>
          <p:nvPr>
            <p:ph type="body" sz="quarter" idx="14" hasCustomPrompt="1"/>
          </p:nvPr>
        </p:nvSpPr>
        <p:spPr>
          <a:xfrm>
            <a:off x="2171700" y="4478338"/>
            <a:ext cx="7315200" cy="598487"/>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Subheading.</a:t>
            </a:r>
            <a:endParaRPr kumimoji="0" lang="en-US" sz="2400" b="1"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sp>
        <p:nvSpPr>
          <p:cNvPr id="13" name="Text Placeholder 12"/>
          <p:cNvSpPr>
            <a:spLocks noGrp="1"/>
          </p:cNvSpPr>
          <p:nvPr>
            <p:ph type="body" sz="quarter" idx="15" hasCustomPrompt="1"/>
          </p:nvPr>
        </p:nvSpPr>
        <p:spPr>
          <a:xfrm>
            <a:off x="533400" y="5143499"/>
            <a:ext cx="8458200" cy="952501"/>
          </a:xfrm>
          <a:prstGeom prst="rect">
            <a:avLst/>
          </a:prstGeom>
        </p:spPr>
        <p:txBody>
          <a:bodyPr/>
          <a:lstStyle>
            <a:lvl1pPr marL="285750" marR="0" indent="-457200" algn="l" defTabSz="914400" rtl="0" eaLnBrk="1" fontAlgn="auto" latinLnBrk="0" hangingPunct="1">
              <a:lnSpc>
                <a:spcPct val="100000"/>
              </a:lnSpc>
              <a:spcBef>
                <a:spcPts val="0"/>
              </a:spcBef>
              <a:spcAft>
                <a:spcPts val="0"/>
              </a:spcAft>
              <a:buClrTx/>
              <a:buSzTx/>
              <a:buFontTx/>
              <a:buBlip>
                <a:blip r:embed="rId2"/>
              </a:buBlip>
              <a:tabLst/>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285750" marR="0" lvl="0" indent="-365760" algn="l" defTabSz="914400" rtl="0" eaLnBrk="1" fontAlgn="auto" latinLnBrk="0" hangingPunct="1">
              <a:lnSpc>
                <a:spcPct val="100000"/>
              </a:lnSpc>
              <a:spcBef>
                <a:spcPts val="0"/>
              </a:spcBef>
              <a:spcAft>
                <a:spcPts val="0"/>
              </a:spcAft>
              <a:buClrTx/>
              <a:buSzTx/>
              <a:buFontTx/>
              <a:buBlip>
                <a:blip r:embed="rId3"/>
              </a:buBlip>
              <a:tabLst/>
              <a:defRPr/>
            </a:pPr>
            <a:r>
              <a:rPr kumimoji="0" lang="en-US" sz="2400" b="0"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copy</a:t>
            </a:r>
          </a:p>
          <a:p>
            <a:pPr marL="285750" marR="0" lvl="0" indent="-36576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2400" b="0"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endParaRPr>
          </a:p>
        </p:txBody>
      </p:sp>
      <p:cxnSp>
        <p:nvCxnSpPr>
          <p:cNvPr id="15" name="Straight Connector 14"/>
          <p:cNvCxnSpPr/>
          <p:nvPr userDrawn="1"/>
        </p:nvCxnSpPr>
        <p:spPr>
          <a:xfrm>
            <a:off x="1828800" y="4431001"/>
            <a:ext cx="0" cy="494645"/>
          </a:xfrm>
          <a:prstGeom prst="line">
            <a:avLst/>
          </a:prstGeom>
          <a:ln w="19050">
            <a:solidFill>
              <a:schemeClr val="accent6"/>
            </a:solidFill>
            <a:prstDash val="solid"/>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10577" y="6327794"/>
            <a:ext cx="1799441" cy="298007"/>
          </a:xfrm>
          <a:prstGeom prst="rect">
            <a:avLst/>
          </a:prstGeom>
        </p:spPr>
      </p:pic>
    </p:spTree>
    <p:extLst>
      <p:ext uri="{BB962C8B-B14F-4D97-AF65-F5344CB8AC3E}">
        <p14:creationId xmlns:p14="http://schemas.microsoft.com/office/powerpoint/2010/main" val="164537923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0" y="516636"/>
            <a:ext cx="9144000" cy="3867148"/>
          </a:xfrm>
          <a:prstGeom prst="rect">
            <a:avLst/>
          </a:prstGeom>
        </p:spPr>
        <p:txBody>
          <a:bodyPr/>
          <a:lstStyle>
            <a:lvl1pPr marL="0" indent="0" algn="ctr">
              <a:spcBef>
                <a:spcPts val="4200"/>
              </a:spcBef>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Rectangle 5"/>
          <p:cNvSpPr/>
          <p:nvPr userDrawn="1"/>
        </p:nvSpPr>
        <p:spPr>
          <a:xfrm>
            <a:off x="0" y="711775"/>
            <a:ext cx="9144000" cy="118872"/>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1" name="Text Placeholder 7"/>
          <p:cNvSpPr>
            <a:spLocks noGrp="1"/>
          </p:cNvSpPr>
          <p:nvPr>
            <p:ph type="body" sz="quarter" idx="13" hasCustomPrompt="1"/>
          </p:nvPr>
        </p:nvSpPr>
        <p:spPr>
          <a:xfrm>
            <a:off x="552450" y="4551494"/>
            <a:ext cx="1524000" cy="60153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3200">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88BB00"/>
                </a:solidFill>
                <a:effectLst/>
                <a:uLnTx/>
                <a:uFillTx/>
                <a:latin typeface="News Gothic Std" pitchFamily="34" charset="0"/>
                <a:ea typeface="+mn-ea"/>
                <a:cs typeface="+mn-cs"/>
              </a:rPr>
              <a:t>STEP #</a:t>
            </a:r>
            <a:endParaRPr kumimoji="0" lang="en-US" sz="2800" b="0" i="0" u="none" strike="noStrike" kern="1200" cap="none" spc="0" normalizeH="0" baseline="0" noProof="0" dirty="0">
              <a:ln>
                <a:noFill/>
              </a:ln>
              <a:solidFill>
                <a:srgbClr val="88BB00"/>
              </a:solidFill>
              <a:effectLst/>
              <a:uLnTx/>
              <a:uFillTx/>
              <a:latin typeface="News Gothic Std" pitchFamily="34" charset="0"/>
              <a:ea typeface="+mn-ea"/>
              <a:cs typeface="+mn-cs"/>
            </a:endParaRPr>
          </a:p>
        </p:txBody>
      </p:sp>
      <p:sp>
        <p:nvSpPr>
          <p:cNvPr id="23" name="Text Placeholder 9"/>
          <p:cNvSpPr>
            <a:spLocks noGrp="1"/>
          </p:cNvSpPr>
          <p:nvPr>
            <p:ph type="body" sz="quarter" idx="14" hasCustomPrompt="1"/>
          </p:nvPr>
        </p:nvSpPr>
        <p:spPr>
          <a:xfrm>
            <a:off x="2171700" y="4592639"/>
            <a:ext cx="7315200" cy="598487"/>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Subheading.</a:t>
            </a:r>
            <a:endParaRPr kumimoji="0" lang="en-US" sz="2400" b="1"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sp>
        <p:nvSpPr>
          <p:cNvPr id="24" name="Text Placeholder 12"/>
          <p:cNvSpPr>
            <a:spLocks noGrp="1"/>
          </p:cNvSpPr>
          <p:nvPr>
            <p:ph type="body" sz="quarter" idx="15" hasCustomPrompt="1"/>
          </p:nvPr>
        </p:nvSpPr>
        <p:spPr>
          <a:xfrm>
            <a:off x="533400" y="5257800"/>
            <a:ext cx="8458200" cy="952501"/>
          </a:xfrm>
          <a:prstGeom prst="rect">
            <a:avLst/>
          </a:prstGeom>
        </p:spPr>
        <p:txBody>
          <a:bodyPr/>
          <a:lstStyle>
            <a:lvl1pPr marL="285750" marR="0" indent="-457200" algn="l" defTabSz="914400" rtl="0" eaLnBrk="1" fontAlgn="auto" latinLnBrk="0" hangingPunct="1">
              <a:lnSpc>
                <a:spcPct val="100000"/>
              </a:lnSpc>
              <a:spcBef>
                <a:spcPts val="0"/>
              </a:spcBef>
              <a:spcAft>
                <a:spcPts val="0"/>
              </a:spcAft>
              <a:buClrTx/>
              <a:buSzTx/>
              <a:buFontTx/>
              <a:buBlip>
                <a:blip r:embed="rId2"/>
              </a:buBlip>
              <a:tabLst/>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285750" marR="0" lvl="0" indent="-365760" algn="l" defTabSz="914400" rtl="0" eaLnBrk="1" fontAlgn="auto" latinLnBrk="0" hangingPunct="1">
              <a:lnSpc>
                <a:spcPct val="100000"/>
              </a:lnSpc>
              <a:spcBef>
                <a:spcPts val="0"/>
              </a:spcBef>
              <a:spcAft>
                <a:spcPts val="0"/>
              </a:spcAft>
              <a:buClrTx/>
              <a:buSzTx/>
              <a:buFontTx/>
              <a:buBlip>
                <a:blip r:embed="rId2"/>
              </a:buBlip>
              <a:tabLst/>
              <a:defRPr/>
            </a:pPr>
            <a:r>
              <a:rPr kumimoji="0" lang="en-US" sz="2400" b="0"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copy</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0577" y="6327794"/>
            <a:ext cx="1799441" cy="298007"/>
          </a:xfrm>
          <a:prstGeom prst="rect">
            <a:avLst/>
          </a:prstGeom>
        </p:spPr>
      </p:pic>
    </p:spTree>
    <p:extLst>
      <p:ext uri="{BB962C8B-B14F-4D97-AF65-F5344CB8AC3E}">
        <p14:creationId xmlns:p14="http://schemas.microsoft.com/office/powerpoint/2010/main" val="41915977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14155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14" name="Text Placeholder 6"/>
          <p:cNvSpPr>
            <a:spLocks noGrp="1"/>
          </p:cNvSpPr>
          <p:nvPr>
            <p:ph type="body" sz="quarter" idx="12" hasCustomPrompt="1"/>
          </p:nvPr>
        </p:nvSpPr>
        <p:spPr>
          <a:xfrm>
            <a:off x="416014" y="2057400"/>
            <a:ext cx="8270786" cy="3962399"/>
          </a:xfrm>
          <a:prstGeom prst="rect">
            <a:avLst/>
          </a:prstGeom>
        </p:spPr>
        <p:txBody>
          <a:bodyPr/>
          <a:lstStyle>
            <a:lvl1pPr marL="285750" marR="0" indent="-457200" algn="l" defTabSz="914400" rtl="0" eaLnBrk="1" fontAlgn="auto" latinLnBrk="0" hangingPunct="1">
              <a:lnSpc>
                <a:spcPct val="100000"/>
              </a:lnSpc>
              <a:spcBef>
                <a:spcPts val="0"/>
              </a:spcBef>
              <a:spcAft>
                <a:spcPts val="0"/>
              </a:spcAft>
              <a:buClrTx/>
              <a:buSzTx/>
              <a:buFontTx/>
              <a:buBlip>
                <a:blip r:embed="rId2"/>
              </a:buBlip>
              <a:tabLst/>
              <a:defRPr/>
            </a:lvl1pPr>
          </a:lstStyle>
          <a:p>
            <a:pPr marL="285750" marR="0" lvl="0" indent="-365760" algn="l" defTabSz="914400" rtl="0" eaLnBrk="1" fontAlgn="auto" latinLnBrk="0" hangingPunct="1">
              <a:lnSpc>
                <a:spcPct val="100000"/>
              </a:lnSpc>
              <a:spcBef>
                <a:spcPts val="0"/>
              </a:spcBef>
              <a:spcAft>
                <a:spcPts val="0"/>
              </a:spcAft>
              <a:buClrTx/>
              <a:buSzTx/>
              <a:buFontTx/>
              <a:buBlip>
                <a:blip r:embed="rId2"/>
              </a:buBlip>
              <a:tabLst/>
              <a:defRPr/>
            </a:pPr>
            <a:r>
              <a:rPr kumimoji="0" lang="en-US" sz="2400" b="0"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copy</a:t>
            </a:r>
            <a:endParaRPr kumimoji="0" lang="en-US" sz="2400" b="0"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sp>
        <p:nvSpPr>
          <p:cNvPr id="15" name="Text Placeholder 2"/>
          <p:cNvSpPr>
            <a:spLocks noGrp="1"/>
          </p:cNvSpPr>
          <p:nvPr>
            <p:ph type="body" sz="quarter" idx="10" hasCustomPrompt="1"/>
          </p:nvPr>
        </p:nvSpPr>
        <p:spPr>
          <a:xfrm>
            <a:off x="457200" y="666750"/>
            <a:ext cx="8229600" cy="523876"/>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88BB00"/>
                </a:solidFill>
                <a:effectLst/>
                <a:uLnTx/>
                <a:uFillTx/>
                <a:latin typeface="News Gothic Std" pitchFamily="34" charset="0"/>
                <a:ea typeface="+mn-ea"/>
                <a:cs typeface="+mn-cs"/>
              </a:rPr>
              <a:t>HEADING</a:t>
            </a:r>
            <a:endParaRPr kumimoji="0" lang="en-US" sz="2800" b="0" i="0" u="none" strike="noStrike" kern="1200" cap="none" spc="0" normalizeH="0" baseline="0" noProof="0" dirty="0">
              <a:ln>
                <a:noFill/>
              </a:ln>
              <a:solidFill>
                <a:srgbClr val="88BB00"/>
              </a:solidFill>
              <a:effectLst/>
              <a:uLnTx/>
              <a:uFillTx/>
              <a:latin typeface="News Gothic Std" pitchFamily="34" charset="0"/>
              <a:ea typeface="+mn-ea"/>
              <a:cs typeface="+mn-cs"/>
            </a:endParaRPr>
          </a:p>
        </p:txBody>
      </p:sp>
      <p:sp>
        <p:nvSpPr>
          <p:cNvPr id="16" name="Text Placeholder 4"/>
          <p:cNvSpPr>
            <a:spLocks noGrp="1"/>
          </p:cNvSpPr>
          <p:nvPr>
            <p:ph type="body" sz="quarter" idx="11" hasCustomPrompt="1"/>
          </p:nvPr>
        </p:nvSpPr>
        <p:spPr>
          <a:xfrm>
            <a:off x="457200" y="1152525"/>
            <a:ext cx="8248650" cy="52387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b="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Subheading.</a:t>
            </a:r>
            <a:endParaRPr kumimoji="0" lang="en-US" sz="2400" b="1"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0577" y="6327794"/>
            <a:ext cx="1799441" cy="298007"/>
          </a:xfrm>
          <a:prstGeom prst="rect">
            <a:avLst/>
          </a:prstGeom>
        </p:spPr>
      </p:pic>
    </p:spTree>
    <p:extLst>
      <p:ext uri="{BB962C8B-B14F-4D97-AF65-F5344CB8AC3E}">
        <p14:creationId xmlns:p14="http://schemas.microsoft.com/office/powerpoint/2010/main" val="91201027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344257A-30EE-431E-9155-509FD0036EE6}" type="datetimeFigureOut">
              <a:rPr lang="en-US" smtClean="0"/>
              <a:t>5/22/2015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D835C42-4D06-4428-BCA8-FEFF78840E91}" type="slidenum">
              <a:rPr lang="en-US" smtClean="0"/>
              <a:t>‹#›</a:t>
            </a:fld>
            <a:endParaRPr lang="en-US" dirty="0"/>
          </a:p>
        </p:txBody>
      </p:sp>
      <p:sp>
        <p:nvSpPr>
          <p:cNvPr id="5" name="Rectangle 4"/>
          <p:cNvSpPr/>
          <p:nvPr userDrawn="1"/>
        </p:nvSpPr>
        <p:spPr>
          <a:xfrm>
            <a:off x="0" y="0"/>
            <a:ext cx="9144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05166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344257A-30EE-431E-9155-509FD0036EE6}" type="datetimeFigureOut">
              <a:rPr lang="en-US" smtClean="0"/>
              <a:t>5/22/2015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D835C42-4D06-4428-BCA8-FEFF78840E91}" type="slidenum">
              <a:rPr lang="en-US" smtClean="0"/>
              <a:t>‹#›</a:t>
            </a:fld>
            <a:endParaRPr lang="en-US" dirty="0"/>
          </a:p>
        </p:txBody>
      </p:sp>
      <p:sp>
        <p:nvSpPr>
          <p:cNvPr id="5" name="Rectangle 4"/>
          <p:cNvSpPr/>
          <p:nvPr userDrawn="1"/>
        </p:nvSpPr>
        <p:spPr>
          <a:xfrm>
            <a:off x="0" y="0"/>
            <a:ext cx="9144000" cy="6858000"/>
          </a:xfrm>
          <a:prstGeom prst="rect">
            <a:avLst/>
          </a:prstGeom>
          <a:solidFill>
            <a:srgbClr val="5C972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624616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344257A-30EE-431E-9155-509FD0036EE6}" type="datetimeFigureOut">
              <a:rPr lang="en-US" smtClean="0"/>
              <a:t>5/22/2015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D835C42-4D06-4428-BCA8-FEFF78840E91}" type="slidenum">
              <a:rPr lang="en-US" smtClean="0"/>
              <a:t>‹#›</a:t>
            </a:fld>
            <a:endParaRPr lang="en-US" dirty="0"/>
          </a:p>
        </p:txBody>
      </p:sp>
      <p:sp>
        <p:nvSpPr>
          <p:cNvPr id="5" name="Rectangle 4"/>
          <p:cNvSpPr/>
          <p:nvPr userDrawn="1"/>
        </p:nvSpPr>
        <p:spPr>
          <a:xfrm>
            <a:off x="0" y="0"/>
            <a:ext cx="9144000" cy="6858000"/>
          </a:xfrm>
          <a:prstGeom prst="rect">
            <a:avLst/>
          </a:prstGeom>
          <a:solidFill>
            <a:srgbClr val="8CC63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726005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344257A-30EE-431E-9155-509FD0036EE6}" type="datetimeFigureOut">
              <a:rPr lang="en-US" smtClean="0"/>
              <a:t>5/22/2015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D835C42-4D06-4428-BCA8-FEFF78840E91}" type="slidenum">
              <a:rPr lang="en-US" smtClean="0"/>
              <a:t>‹#›</a:t>
            </a:fld>
            <a:endParaRPr lang="en-US" dirty="0"/>
          </a:p>
        </p:txBody>
      </p:sp>
      <p:sp>
        <p:nvSpPr>
          <p:cNvPr id="5" name="Rectangle 4"/>
          <p:cNvSpPr/>
          <p:nvPr userDrawn="1"/>
        </p:nvSpPr>
        <p:spPr>
          <a:xfrm>
            <a:off x="0" y="0"/>
            <a:ext cx="9144000" cy="6858000"/>
          </a:xfrm>
          <a:prstGeom prst="rect">
            <a:avLst/>
          </a:prstGeom>
          <a:blipFill>
            <a:blip r:embed="rId2" cstate="screen">
              <a:extLst>
                <a:ext uri="{28A0092B-C50C-407E-A947-70E740481C1C}">
                  <a14:useLocalDpi xmlns:a14="http://schemas.microsoft.com/office/drawing/2010/main" val="0"/>
                </a:ext>
              </a:extLst>
            </a:blip>
            <a:stretch>
              <a:fillRect/>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483839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020238-D2E6-4029-B5EF-8E73A86AFB3E}" type="datetimeFigureOut">
              <a:rPr lang="en-US" smtClean="0"/>
              <a:t>5/22/2015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819E0D8-A3B9-4EF6-A76C-5F3C776E61FF}" type="slidenum">
              <a:rPr lang="en-US" smtClean="0"/>
              <a:t>‹#›</a:t>
            </a:fld>
            <a:endParaRPr lang="en-US" dirty="0"/>
          </a:p>
        </p:txBody>
      </p:sp>
    </p:spTree>
    <p:extLst>
      <p:ext uri="{BB962C8B-B14F-4D97-AF65-F5344CB8AC3E}">
        <p14:creationId xmlns:p14="http://schemas.microsoft.com/office/powerpoint/2010/main" val="27505589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020238-D2E6-4029-B5EF-8E73A86AFB3E}" type="datetimeFigureOut">
              <a:rPr lang="en-US" smtClean="0"/>
              <a:t>5/22/2015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819E0D8-A3B9-4EF6-A76C-5F3C776E61FF}" type="slidenum">
              <a:rPr lang="en-US" smtClean="0"/>
              <a:t>‹#›</a:t>
            </a:fld>
            <a:endParaRPr lang="en-US" dirty="0"/>
          </a:p>
        </p:txBody>
      </p:sp>
    </p:spTree>
    <p:extLst>
      <p:ext uri="{BB962C8B-B14F-4D97-AF65-F5344CB8AC3E}">
        <p14:creationId xmlns:p14="http://schemas.microsoft.com/office/powerpoint/2010/main" val="1151087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xfrm>
            <a:off x="6981825" y="6496050"/>
            <a:ext cx="2133600" cy="476250"/>
          </a:xfrm>
          <a:prstGeom prst="rect">
            <a:avLst/>
          </a:prstGeom>
          <a:ln/>
        </p:spPr>
        <p:txBody>
          <a:bodyPr/>
          <a:lstStyle>
            <a:lvl1pPr>
              <a:defRPr/>
            </a:lvl1pPr>
          </a:lstStyle>
          <a:p>
            <a:pPr>
              <a:defRPr/>
            </a:pPr>
            <a:fld id="{BA165FA0-844B-40F6-9AEB-685D2F272916}" type="slidenum">
              <a:rPr lang="en-US"/>
              <a:pPr>
                <a:defRPr/>
              </a:pPr>
              <a:t>‹#›</a:t>
            </a:fld>
            <a:endParaRPr lang="en-US" dirty="0"/>
          </a:p>
        </p:txBody>
      </p:sp>
    </p:spTree>
    <p:extLst>
      <p:ext uri="{BB962C8B-B14F-4D97-AF65-F5344CB8AC3E}">
        <p14:creationId xmlns:p14="http://schemas.microsoft.com/office/powerpoint/2010/main" val="46926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Content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8757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56144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 y="1"/>
            <a:ext cx="9150475" cy="6858000"/>
          </a:xfrm>
          <a:prstGeom prst="rect">
            <a:avLst/>
          </a:prstGeom>
        </p:spPr>
      </p:pic>
    </p:spTree>
    <p:extLst>
      <p:ext uri="{BB962C8B-B14F-4D97-AF65-F5344CB8AC3E}">
        <p14:creationId xmlns:p14="http://schemas.microsoft.com/office/powerpoint/2010/main" val="24414084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5" y="2739"/>
            <a:ext cx="9143165" cy="6852521"/>
          </a:xfrm>
          <a:prstGeom prst="rect">
            <a:avLst/>
          </a:prstGeom>
        </p:spPr>
      </p:pic>
      <p:sp>
        <p:nvSpPr>
          <p:cNvPr id="3" name="Rectangle 2"/>
          <p:cNvSpPr/>
          <p:nvPr userDrawn="1"/>
        </p:nvSpPr>
        <p:spPr>
          <a:xfrm>
            <a:off x="0" y="2514600"/>
            <a:ext cx="9144000" cy="1676400"/>
          </a:xfrm>
          <a:prstGeom prst="rect">
            <a:avLst/>
          </a:prstGeom>
          <a:solidFill>
            <a:schemeClr val="bg2">
              <a:lumMod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0" y="4114800"/>
            <a:ext cx="91440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19400" y="2895600"/>
            <a:ext cx="3200400" cy="838392"/>
          </a:xfrm>
          <a:prstGeom prst="rect">
            <a:avLst/>
          </a:prstGeom>
        </p:spPr>
      </p:pic>
    </p:spTree>
    <p:extLst>
      <p:ext uri="{BB962C8B-B14F-4D97-AF65-F5344CB8AC3E}">
        <p14:creationId xmlns:p14="http://schemas.microsoft.com/office/powerpoint/2010/main" val="22322802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6"/>
          <p:cNvSpPr>
            <a:spLocks noGrp="1"/>
          </p:cNvSpPr>
          <p:nvPr>
            <p:ph type="body" sz="quarter" idx="12" hasCustomPrompt="1"/>
          </p:nvPr>
        </p:nvSpPr>
        <p:spPr>
          <a:xfrm>
            <a:off x="416014" y="2429480"/>
            <a:ext cx="8270786" cy="3846364"/>
          </a:xfrm>
          <a:prstGeom prst="rect">
            <a:avLst/>
          </a:prstGeom>
        </p:spPr>
        <p:txBody>
          <a:bodyPr/>
          <a:lstStyle>
            <a:lvl1pPr marL="285750" marR="0" indent="-457200" algn="l" defTabSz="914400" rtl="0" eaLnBrk="1" fontAlgn="auto" latinLnBrk="0" hangingPunct="1">
              <a:lnSpc>
                <a:spcPct val="100000"/>
              </a:lnSpc>
              <a:spcBef>
                <a:spcPts val="0"/>
              </a:spcBef>
              <a:spcAft>
                <a:spcPts val="0"/>
              </a:spcAft>
              <a:buClrTx/>
              <a:buSzTx/>
              <a:buFontTx/>
              <a:buBlip>
                <a:blip r:embed="rId2"/>
              </a:buBlip>
              <a:tabLst/>
              <a:defRPr/>
            </a:lvl1pPr>
          </a:lstStyle>
          <a:p>
            <a:pPr marL="285750" marR="0" lvl="0" indent="-365760" algn="l" defTabSz="914400" rtl="0" eaLnBrk="1" fontAlgn="auto" latinLnBrk="0" hangingPunct="1">
              <a:lnSpc>
                <a:spcPct val="100000"/>
              </a:lnSpc>
              <a:spcBef>
                <a:spcPts val="0"/>
              </a:spcBef>
              <a:spcAft>
                <a:spcPts val="0"/>
              </a:spcAft>
              <a:buClrTx/>
              <a:buSzTx/>
              <a:buFontTx/>
              <a:buBlip>
                <a:blip r:embed="rId2"/>
              </a:buBlip>
              <a:tabLst/>
              <a:defRPr/>
            </a:pPr>
            <a:r>
              <a:rPr kumimoji="0" lang="en-US" sz="2400" b="0"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copy</a:t>
            </a:r>
            <a:endParaRPr kumimoji="0" lang="en-US" sz="2400" b="0"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sp>
        <p:nvSpPr>
          <p:cNvPr id="23" name="Text Placeholder 2"/>
          <p:cNvSpPr>
            <a:spLocks noGrp="1"/>
          </p:cNvSpPr>
          <p:nvPr>
            <p:ph type="body" sz="quarter" idx="10" hasCustomPrompt="1"/>
          </p:nvPr>
        </p:nvSpPr>
        <p:spPr>
          <a:xfrm>
            <a:off x="457200" y="1038829"/>
            <a:ext cx="8229600" cy="523876"/>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88BB00"/>
                </a:solidFill>
                <a:effectLst/>
                <a:uLnTx/>
                <a:uFillTx/>
                <a:latin typeface="News Gothic Std" pitchFamily="34" charset="0"/>
                <a:ea typeface="+mn-ea"/>
                <a:cs typeface="+mn-cs"/>
              </a:rPr>
              <a:t>HEADING</a:t>
            </a:r>
            <a:endParaRPr kumimoji="0" lang="en-US" sz="2800" b="0" i="0" u="none" strike="noStrike" kern="1200" cap="none" spc="0" normalizeH="0" baseline="0" noProof="0" dirty="0">
              <a:ln>
                <a:noFill/>
              </a:ln>
              <a:solidFill>
                <a:srgbClr val="88BB00"/>
              </a:solidFill>
              <a:effectLst/>
              <a:uLnTx/>
              <a:uFillTx/>
              <a:latin typeface="News Gothic Std" pitchFamily="34" charset="0"/>
              <a:ea typeface="+mn-ea"/>
              <a:cs typeface="+mn-cs"/>
            </a:endParaRPr>
          </a:p>
        </p:txBody>
      </p:sp>
      <p:sp>
        <p:nvSpPr>
          <p:cNvPr id="26" name="Text Placeholder 4"/>
          <p:cNvSpPr>
            <a:spLocks noGrp="1"/>
          </p:cNvSpPr>
          <p:nvPr>
            <p:ph type="body" sz="quarter" idx="11" hasCustomPrompt="1"/>
          </p:nvPr>
        </p:nvSpPr>
        <p:spPr>
          <a:xfrm>
            <a:off x="457200" y="1524604"/>
            <a:ext cx="8248650" cy="52387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b="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Subheading.</a:t>
            </a:r>
            <a:endParaRPr kumimoji="0" lang="en-US" sz="2400" b="1"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0577" y="6327794"/>
            <a:ext cx="1799441" cy="298007"/>
          </a:xfrm>
          <a:prstGeom prst="rect">
            <a:avLst/>
          </a:prstGeom>
        </p:spPr>
      </p:pic>
      <p:sp>
        <p:nvSpPr>
          <p:cNvPr id="19" name="Rectangle 18"/>
          <p:cNvSpPr/>
          <p:nvPr userDrawn="1"/>
        </p:nvSpPr>
        <p:spPr>
          <a:xfrm>
            <a:off x="0" y="695566"/>
            <a:ext cx="9144000" cy="118872"/>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Rectangle 7"/>
          <p:cNvSpPr/>
          <p:nvPr userDrawn="1"/>
        </p:nvSpPr>
        <p:spPr>
          <a:xfrm>
            <a:off x="0" y="6781800"/>
            <a:ext cx="228600"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228600" y="6782446"/>
            <a:ext cx="457200" cy="762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685800" y="6782446"/>
            <a:ext cx="685800" cy="762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371600" y="6782446"/>
            <a:ext cx="3200400" cy="7555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4572000" y="6782446"/>
            <a:ext cx="2209800" cy="7555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6781800" y="6782446"/>
            <a:ext cx="2362200" cy="7555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4115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7" name="Text Placeholder 6"/>
          <p:cNvSpPr>
            <a:spLocks noGrp="1"/>
          </p:cNvSpPr>
          <p:nvPr>
            <p:ph type="body" sz="quarter" idx="12" hasCustomPrompt="1"/>
          </p:nvPr>
        </p:nvSpPr>
        <p:spPr>
          <a:xfrm>
            <a:off x="416014" y="2057400"/>
            <a:ext cx="8270786" cy="3962399"/>
          </a:xfrm>
          <a:prstGeom prst="rect">
            <a:avLst/>
          </a:prstGeom>
        </p:spPr>
        <p:txBody>
          <a:bodyPr/>
          <a:lstStyle>
            <a:lvl1pPr marL="285750" marR="0" indent="-457200" algn="l" defTabSz="914400" rtl="0" eaLnBrk="1" fontAlgn="auto" latinLnBrk="0" hangingPunct="1">
              <a:lnSpc>
                <a:spcPct val="100000"/>
              </a:lnSpc>
              <a:spcBef>
                <a:spcPts val="0"/>
              </a:spcBef>
              <a:spcAft>
                <a:spcPts val="0"/>
              </a:spcAft>
              <a:buClrTx/>
              <a:buSzTx/>
              <a:buFontTx/>
              <a:buBlip>
                <a:blip r:embed="rId2"/>
              </a:buBlip>
              <a:tabLst/>
              <a:defRPr/>
            </a:lvl1pPr>
          </a:lstStyle>
          <a:p>
            <a:pPr marL="285750" marR="0" lvl="0" indent="-365760" algn="l" defTabSz="914400" rtl="0" eaLnBrk="1" fontAlgn="auto" latinLnBrk="0" hangingPunct="1">
              <a:lnSpc>
                <a:spcPct val="100000"/>
              </a:lnSpc>
              <a:spcBef>
                <a:spcPts val="0"/>
              </a:spcBef>
              <a:spcAft>
                <a:spcPts val="0"/>
              </a:spcAft>
              <a:buClrTx/>
              <a:buSzTx/>
              <a:buFontTx/>
              <a:buBlip>
                <a:blip r:embed="rId2"/>
              </a:buBlip>
              <a:tabLst/>
              <a:defRPr/>
            </a:pPr>
            <a:r>
              <a:rPr kumimoji="0" lang="en-US" sz="2400" b="0"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copy</a:t>
            </a:r>
            <a:endParaRPr kumimoji="0" lang="en-US" sz="2400" b="0"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sp>
        <p:nvSpPr>
          <p:cNvPr id="9" name="Rectangle 8"/>
          <p:cNvSpPr/>
          <p:nvPr userDrawn="1"/>
        </p:nvSpPr>
        <p:spPr>
          <a:xfrm>
            <a:off x="0" y="-646"/>
            <a:ext cx="228600"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228600" y="0"/>
            <a:ext cx="457200" cy="762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85800" y="0"/>
            <a:ext cx="685800" cy="762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371600" y="0"/>
            <a:ext cx="3200400" cy="7555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4572000" y="0"/>
            <a:ext cx="2209800" cy="7555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6781800" y="0"/>
            <a:ext cx="2362200" cy="7555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
          <p:cNvSpPr>
            <a:spLocks noGrp="1"/>
          </p:cNvSpPr>
          <p:nvPr>
            <p:ph type="body" sz="quarter" idx="10" hasCustomPrompt="1"/>
          </p:nvPr>
        </p:nvSpPr>
        <p:spPr>
          <a:xfrm>
            <a:off x="457200" y="666750"/>
            <a:ext cx="8229600" cy="523876"/>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88BB00"/>
                </a:solidFill>
                <a:effectLst/>
                <a:uLnTx/>
                <a:uFillTx/>
                <a:latin typeface="News Gothic Std" pitchFamily="34" charset="0"/>
                <a:ea typeface="+mn-ea"/>
                <a:cs typeface="+mn-cs"/>
              </a:rPr>
              <a:t>HEADING</a:t>
            </a:r>
            <a:endParaRPr kumimoji="0" lang="en-US" sz="2800" b="0" i="0" u="none" strike="noStrike" kern="1200" cap="none" spc="0" normalizeH="0" baseline="0" noProof="0" dirty="0">
              <a:ln>
                <a:noFill/>
              </a:ln>
              <a:solidFill>
                <a:srgbClr val="88BB00"/>
              </a:solidFill>
              <a:effectLst/>
              <a:uLnTx/>
              <a:uFillTx/>
              <a:latin typeface="News Gothic Std" pitchFamily="34" charset="0"/>
              <a:ea typeface="+mn-ea"/>
              <a:cs typeface="+mn-cs"/>
            </a:endParaRPr>
          </a:p>
        </p:txBody>
      </p:sp>
      <p:sp>
        <p:nvSpPr>
          <p:cNvPr id="26" name="Text Placeholder 4"/>
          <p:cNvSpPr>
            <a:spLocks noGrp="1"/>
          </p:cNvSpPr>
          <p:nvPr>
            <p:ph type="body" sz="quarter" idx="11" hasCustomPrompt="1"/>
          </p:nvPr>
        </p:nvSpPr>
        <p:spPr>
          <a:xfrm>
            <a:off x="457200" y="1152525"/>
            <a:ext cx="8248650" cy="52387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b="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Subheading.</a:t>
            </a:r>
            <a:endParaRPr kumimoji="0" lang="en-US" sz="2400" b="1"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0577" y="6327794"/>
            <a:ext cx="1799441" cy="298007"/>
          </a:xfrm>
          <a:prstGeom prst="rect">
            <a:avLst/>
          </a:prstGeom>
        </p:spPr>
      </p:pic>
    </p:spTree>
    <p:extLst>
      <p:ext uri="{BB962C8B-B14F-4D97-AF65-F5344CB8AC3E}">
        <p14:creationId xmlns:p14="http://schemas.microsoft.com/office/powerpoint/2010/main" val="10052039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9" name="Rectangle 8"/>
          <p:cNvSpPr/>
          <p:nvPr userDrawn="1"/>
        </p:nvSpPr>
        <p:spPr>
          <a:xfrm>
            <a:off x="0" y="-646"/>
            <a:ext cx="228600"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228600" y="0"/>
            <a:ext cx="4572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85800" y="0"/>
            <a:ext cx="685800" cy="76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371600" y="0"/>
            <a:ext cx="3200400" cy="755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4572000" y="0"/>
            <a:ext cx="2209800" cy="7555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6781800" y="0"/>
            <a:ext cx="2362200" cy="7555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6"/>
          <p:cNvSpPr>
            <a:spLocks noGrp="1"/>
          </p:cNvSpPr>
          <p:nvPr>
            <p:ph type="body" sz="quarter" idx="12" hasCustomPrompt="1"/>
          </p:nvPr>
        </p:nvSpPr>
        <p:spPr>
          <a:xfrm>
            <a:off x="416014" y="2057400"/>
            <a:ext cx="8270786" cy="3962399"/>
          </a:xfrm>
          <a:prstGeom prst="rect">
            <a:avLst/>
          </a:prstGeom>
        </p:spPr>
        <p:txBody>
          <a:bodyPr/>
          <a:lstStyle>
            <a:lvl1pPr marL="285750" marR="0" indent="-457200" algn="l" defTabSz="914400" rtl="0" eaLnBrk="1" fontAlgn="auto" latinLnBrk="0" hangingPunct="1">
              <a:lnSpc>
                <a:spcPct val="100000"/>
              </a:lnSpc>
              <a:spcBef>
                <a:spcPts val="0"/>
              </a:spcBef>
              <a:spcAft>
                <a:spcPts val="0"/>
              </a:spcAft>
              <a:buClrTx/>
              <a:buSzTx/>
              <a:buFontTx/>
              <a:buBlip>
                <a:blip r:embed="rId2"/>
              </a:buBlip>
              <a:tabLst/>
              <a:defRPr/>
            </a:lvl1pPr>
          </a:lstStyle>
          <a:p>
            <a:pPr marL="285750" marR="0" lvl="0" indent="-365760" algn="l" defTabSz="914400" rtl="0" eaLnBrk="1" fontAlgn="auto" latinLnBrk="0" hangingPunct="1">
              <a:lnSpc>
                <a:spcPct val="100000"/>
              </a:lnSpc>
              <a:spcBef>
                <a:spcPts val="0"/>
              </a:spcBef>
              <a:spcAft>
                <a:spcPts val="0"/>
              </a:spcAft>
              <a:buClrTx/>
              <a:buSzTx/>
              <a:buFontTx/>
              <a:buBlip>
                <a:blip r:embed="rId2"/>
              </a:buBlip>
              <a:tabLst/>
              <a:defRPr/>
            </a:pPr>
            <a:r>
              <a:rPr kumimoji="0" lang="en-US" sz="2400" b="0"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copy</a:t>
            </a:r>
            <a:endParaRPr kumimoji="0" lang="en-US" sz="2400" b="0"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sp>
        <p:nvSpPr>
          <p:cNvPr id="29" name="Text Placeholder 2"/>
          <p:cNvSpPr>
            <a:spLocks noGrp="1"/>
          </p:cNvSpPr>
          <p:nvPr>
            <p:ph type="body" sz="quarter" idx="10" hasCustomPrompt="1"/>
          </p:nvPr>
        </p:nvSpPr>
        <p:spPr>
          <a:xfrm>
            <a:off x="457200" y="666750"/>
            <a:ext cx="8229600" cy="523876"/>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88BB00"/>
                </a:solidFill>
                <a:effectLst/>
                <a:uLnTx/>
                <a:uFillTx/>
                <a:latin typeface="News Gothic Std" pitchFamily="34" charset="0"/>
                <a:ea typeface="+mn-ea"/>
                <a:cs typeface="+mn-cs"/>
              </a:rPr>
              <a:t>HEADING</a:t>
            </a:r>
            <a:endParaRPr kumimoji="0" lang="en-US" sz="2800" b="0" i="0" u="none" strike="noStrike" kern="1200" cap="none" spc="0" normalizeH="0" baseline="0" noProof="0" dirty="0">
              <a:ln>
                <a:noFill/>
              </a:ln>
              <a:solidFill>
                <a:srgbClr val="88BB00"/>
              </a:solidFill>
              <a:effectLst/>
              <a:uLnTx/>
              <a:uFillTx/>
              <a:latin typeface="News Gothic Std" pitchFamily="34" charset="0"/>
              <a:ea typeface="+mn-ea"/>
              <a:cs typeface="+mn-cs"/>
            </a:endParaRPr>
          </a:p>
        </p:txBody>
      </p:sp>
      <p:sp>
        <p:nvSpPr>
          <p:cNvPr id="30" name="Text Placeholder 4"/>
          <p:cNvSpPr>
            <a:spLocks noGrp="1"/>
          </p:cNvSpPr>
          <p:nvPr>
            <p:ph type="body" sz="quarter" idx="11" hasCustomPrompt="1"/>
          </p:nvPr>
        </p:nvSpPr>
        <p:spPr>
          <a:xfrm>
            <a:off x="457200" y="1152525"/>
            <a:ext cx="8248650" cy="52387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b="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Subheading.</a:t>
            </a:r>
            <a:endParaRPr kumimoji="0" lang="en-US" sz="2400" b="1"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0577" y="6327794"/>
            <a:ext cx="1799441" cy="298007"/>
          </a:xfrm>
          <a:prstGeom prst="rect">
            <a:avLst/>
          </a:prstGeom>
        </p:spPr>
      </p:pic>
    </p:spTree>
    <p:extLst>
      <p:ext uri="{BB962C8B-B14F-4D97-AF65-F5344CB8AC3E}">
        <p14:creationId xmlns:p14="http://schemas.microsoft.com/office/powerpoint/2010/main" val="17374530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9" name="Rectangle 8"/>
          <p:cNvSpPr/>
          <p:nvPr userDrawn="1"/>
        </p:nvSpPr>
        <p:spPr>
          <a:xfrm>
            <a:off x="0" y="-646"/>
            <a:ext cx="228600"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228600" y="0"/>
            <a:ext cx="457200" cy="762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85800" y="0"/>
            <a:ext cx="685800" cy="762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371600" y="0"/>
            <a:ext cx="3200400" cy="7555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4572000" y="0"/>
            <a:ext cx="2209800" cy="7555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6781800" y="0"/>
            <a:ext cx="2362200" cy="7555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6"/>
          <p:cNvSpPr>
            <a:spLocks noGrp="1"/>
          </p:cNvSpPr>
          <p:nvPr>
            <p:ph type="body" sz="quarter" idx="12" hasCustomPrompt="1"/>
          </p:nvPr>
        </p:nvSpPr>
        <p:spPr>
          <a:xfrm>
            <a:off x="416014" y="2057400"/>
            <a:ext cx="8270786" cy="3962399"/>
          </a:xfrm>
          <a:prstGeom prst="rect">
            <a:avLst/>
          </a:prstGeom>
        </p:spPr>
        <p:txBody>
          <a:bodyPr/>
          <a:lstStyle>
            <a:lvl1pPr marL="285750" marR="0" indent="-457200" algn="l" defTabSz="914400" rtl="0" eaLnBrk="1" fontAlgn="auto" latinLnBrk="0" hangingPunct="1">
              <a:lnSpc>
                <a:spcPct val="100000"/>
              </a:lnSpc>
              <a:spcBef>
                <a:spcPts val="0"/>
              </a:spcBef>
              <a:spcAft>
                <a:spcPts val="0"/>
              </a:spcAft>
              <a:buClrTx/>
              <a:buSzTx/>
              <a:buFontTx/>
              <a:buBlip>
                <a:blip r:embed="rId2"/>
              </a:buBlip>
              <a:tabLst/>
              <a:defRPr/>
            </a:lvl1pPr>
          </a:lstStyle>
          <a:p>
            <a:pPr marL="285750" marR="0" lvl="0" indent="-365760" algn="l" defTabSz="914400" rtl="0" eaLnBrk="1" fontAlgn="auto" latinLnBrk="0" hangingPunct="1">
              <a:lnSpc>
                <a:spcPct val="100000"/>
              </a:lnSpc>
              <a:spcBef>
                <a:spcPts val="0"/>
              </a:spcBef>
              <a:spcAft>
                <a:spcPts val="0"/>
              </a:spcAft>
              <a:buClrTx/>
              <a:buSzTx/>
              <a:buFontTx/>
              <a:buBlip>
                <a:blip r:embed="rId2"/>
              </a:buBlip>
              <a:tabLst/>
              <a:defRPr/>
            </a:pPr>
            <a:r>
              <a:rPr kumimoji="0" lang="en-US" sz="2400" b="0"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copy</a:t>
            </a:r>
            <a:endParaRPr kumimoji="0" lang="en-US" sz="2400" b="0"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sp>
        <p:nvSpPr>
          <p:cNvPr id="29" name="Text Placeholder 2"/>
          <p:cNvSpPr>
            <a:spLocks noGrp="1"/>
          </p:cNvSpPr>
          <p:nvPr>
            <p:ph type="body" sz="quarter" idx="10" hasCustomPrompt="1"/>
          </p:nvPr>
        </p:nvSpPr>
        <p:spPr>
          <a:xfrm>
            <a:off x="457200" y="666750"/>
            <a:ext cx="8229600" cy="523876"/>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88BB00"/>
                </a:solidFill>
                <a:effectLst/>
                <a:uLnTx/>
                <a:uFillTx/>
                <a:latin typeface="News Gothic Std" pitchFamily="34" charset="0"/>
                <a:ea typeface="+mn-ea"/>
                <a:cs typeface="+mn-cs"/>
              </a:rPr>
              <a:t>HEADING</a:t>
            </a:r>
            <a:endParaRPr kumimoji="0" lang="en-US" sz="2800" b="0" i="0" u="none" strike="noStrike" kern="1200" cap="none" spc="0" normalizeH="0" baseline="0" noProof="0" dirty="0">
              <a:ln>
                <a:noFill/>
              </a:ln>
              <a:solidFill>
                <a:srgbClr val="88BB00"/>
              </a:solidFill>
              <a:effectLst/>
              <a:uLnTx/>
              <a:uFillTx/>
              <a:latin typeface="News Gothic Std" pitchFamily="34" charset="0"/>
              <a:ea typeface="+mn-ea"/>
              <a:cs typeface="+mn-cs"/>
            </a:endParaRPr>
          </a:p>
        </p:txBody>
      </p:sp>
      <p:sp>
        <p:nvSpPr>
          <p:cNvPr id="30" name="Text Placeholder 4"/>
          <p:cNvSpPr>
            <a:spLocks noGrp="1"/>
          </p:cNvSpPr>
          <p:nvPr>
            <p:ph type="body" sz="quarter" idx="11" hasCustomPrompt="1"/>
          </p:nvPr>
        </p:nvSpPr>
        <p:spPr>
          <a:xfrm>
            <a:off x="457200" y="1152525"/>
            <a:ext cx="8248650" cy="52387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b="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Subheading.</a:t>
            </a:r>
            <a:endParaRPr kumimoji="0" lang="en-US" sz="2400" b="1"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0577" y="6327794"/>
            <a:ext cx="1799441" cy="298007"/>
          </a:xfrm>
          <a:prstGeom prst="rect">
            <a:avLst/>
          </a:prstGeom>
        </p:spPr>
      </p:pic>
    </p:spTree>
    <p:extLst>
      <p:ext uri="{BB962C8B-B14F-4D97-AF65-F5344CB8AC3E}">
        <p14:creationId xmlns:p14="http://schemas.microsoft.com/office/powerpoint/2010/main" val="13680172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2416885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4" r:id="rId4"/>
    <p:sldLayoutId id="2147483654" r:id="rId5"/>
    <p:sldLayoutId id="2147483655" r:id="rId6"/>
    <p:sldLayoutId id="2147483678" r:id="rId7"/>
    <p:sldLayoutId id="2147483666" r:id="rId8"/>
    <p:sldLayoutId id="2147483667" r:id="rId9"/>
    <p:sldLayoutId id="2147483682" r:id="rId10"/>
    <p:sldLayoutId id="2147483668" r:id="rId11"/>
    <p:sldLayoutId id="2147483669" r:id="rId12"/>
    <p:sldLayoutId id="2147483670" r:id="rId13"/>
    <p:sldLayoutId id="2147483665" r:id="rId14"/>
    <p:sldLayoutId id="2147483674" r:id="rId15"/>
    <p:sldLayoutId id="2147483683" r:id="rId16"/>
    <p:sldLayoutId id="2147483677" r:id="rId17"/>
    <p:sldLayoutId id="2147483679" r:id="rId18"/>
    <p:sldLayoutId id="2147483672" r:id="rId19"/>
    <p:sldLayoutId id="2147483673" r:id="rId20"/>
    <p:sldLayoutId id="2147483660" r:id="rId21"/>
    <p:sldLayoutId id="2147483661" r:id="rId22"/>
    <p:sldLayoutId id="2147483662" r:id="rId23"/>
    <p:sldLayoutId id="2147483664" r:id="rId24"/>
    <p:sldLayoutId id="2147483675" r:id="rId25"/>
    <p:sldLayoutId id="2147483676" r:id="rId26"/>
    <p:sldLayoutId id="2147483680" r:id="rId27"/>
    <p:sldLayoutId id="2147483681" r:id="rId2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6.jpg"/></Relationships>
</file>

<file path=ppt/slides/_rels/slide1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30.jpeg"/><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41.jpe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27.jpg"/><Relationship Id="rId5" Type="http://schemas.openxmlformats.org/officeDocument/2006/relationships/image" Target="../media/image28.jp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45.jp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27.jpg"/><Relationship Id="rId5" Type="http://schemas.openxmlformats.org/officeDocument/2006/relationships/image" Target="../media/image30.jpe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53.jpeg"/><Relationship Id="rId5" Type="http://schemas.openxmlformats.org/officeDocument/2006/relationships/image" Target="../media/image52.jpeg"/><Relationship Id="rId10" Type="http://schemas.openxmlformats.org/officeDocument/2006/relationships/image" Target="../media/image57.jpeg"/><Relationship Id="rId4" Type="http://schemas.openxmlformats.org/officeDocument/2006/relationships/image" Target="../media/image51.jpeg"/><Relationship Id="rId9" Type="http://schemas.openxmlformats.org/officeDocument/2006/relationships/image" Target="../media/image5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58.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30.jpeg"/><Relationship Id="rId5" Type="http://schemas.openxmlformats.org/officeDocument/2006/relationships/image" Target="../media/image29.jpg"/><Relationship Id="rId4" Type="http://schemas.openxmlformats.org/officeDocument/2006/relationships/image" Target="../media/image28.jpg"/></Relationships>
</file>

<file path=ppt/slides/_rels/slide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32.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34.jpg"/><Relationship Id="rId4" Type="http://schemas.openxmlformats.org/officeDocument/2006/relationships/image" Target="../media/image3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0427" y="4724400"/>
            <a:ext cx="2120207" cy="1768437"/>
          </a:xfrm>
          <a:prstGeom prst="rect">
            <a:avLst/>
          </a:prstGeom>
        </p:spPr>
      </p:pic>
      <p:sp>
        <p:nvSpPr>
          <p:cNvPr id="5" name="Rectangle 4"/>
          <p:cNvSpPr/>
          <p:nvPr/>
        </p:nvSpPr>
        <p:spPr>
          <a:xfrm>
            <a:off x="0" y="2527300"/>
            <a:ext cx="9144000" cy="1676400"/>
          </a:xfrm>
          <a:prstGeom prst="rect">
            <a:avLst/>
          </a:prstGeom>
          <a:solidFill>
            <a:schemeClr val="bg2">
              <a:alpha val="67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4127500"/>
            <a:ext cx="9144000" cy="152400"/>
          </a:xfrm>
          <a:prstGeom prst="rect">
            <a:avLst/>
          </a:prstGeom>
          <a:solidFill>
            <a:schemeClr val="tx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152401"/>
            <a:ext cx="2489906" cy="651922"/>
          </a:xfrm>
          <a:prstGeom prst="rect">
            <a:avLst/>
          </a:prstGeom>
        </p:spPr>
      </p:pic>
      <p:sp>
        <p:nvSpPr>
          <p:cNvPr id="9" name="Text Placeholder 10"/>
          <p:cNvSpPr txBox="1">
            <a:spLocks/>
          </p:cNvSpPr>
          <p:nvPr/>
        </p:nvSpPr>
        <p:spPr>
          <a:xfrm>
            <a:off x="0" y="2880102"/>
            <a:ext cx="9144000" cy="762000"/>
          </a:xfrm>
          <a:prstGeom prst="rect">
            <a:avLst/>
          </a:prstGeom>
          <a:effectLst>
            <a:outerShdw blurRad="63500" sx="102000" sy="102000" algn="ctr" rotWithShape="0">
              <a:prstClr val="black">
                <a:alpha val="40000"/>
              </a:prstClr>
            </a:outerShdw>
          </a:effec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600"/>
              </a:spcAft>
              <a:buNone/>
            </a:pPr>
            <a:r>
              <a:rPr lang="en-US" kern="2400" spc="100" dirty="0" smtClean="0">
                <a:solidFill>
                  <a:schemeClr val="bg1"/>
                </a:solidFill>
                <a:latin typeface="News Gothic Std" pitchFamily="34" charset="0"/>
              </a:rPr>
              <a:t>10 WAYS TO SIMPLIFY YOUR LIFE</a:t>
            </a:r>
            <a:br>
              <a:rPr lang="en-US" kern="2400" spc="100" dirty="0" smtClean="0">
                <a:solidFill>
                  <a:schemeClr val="bg1"/>
                </a:solidFill>
                <a:latin typeface="News Gothic Std" pitchFamily="34" charset="0"/>
              </a:rPr>
            </a:br>
            <a:r>
              <a:rPr lang="en-US" kern="2400" spc="100" dirty="0" smtClean="0">
                <a:solidFill>
                  <a:schemeClr val="bg1"/>
                </a:solidFill>
                <a:latin typeface="News Gothic Std" pitchFamily="34" charset="0"/>
              </a:rPr>
              <a:t>USING BANKING TECHNOLOGY</a:t>
            </a:r>
          </a:p>
        </p:txBody>
      </p:sp>
    </p:spTree>
    <p:extLst>
      <p:ext uri="{BB962C8B-B14F-4D97-AF65-F5344CB8AC3E}">
        <p14:creationId xmlns:p14="http://schemas.microsoft.com/office/powerpoint/2010/main" val="1198306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609600" y="964086"/>
            <a:ext cx="8229600" cy="523876"/>
          </a:xfrm>
        </p:spPr>
        <p:txBody>
          <a:bodyPr/>
          <a:lstStyle/>
          <a:p>
            <a:r>
              <a:rPr lang="en-US" sz="17500" b="1" dirty="0" smtClean="0">
                <a:solidFill>
                  <a:schemeClr val="accent2"/>
                </a:solidFill>
                <a:latin typeface="News Gothic Std" pitchFamily="34" charset="0"/>
              </a:rPr>
              <a:t> </a:t>
            </a:r>
            <a:endParaRPr lang="en-US" sz="17500" b="1" dirty="0">
              <a:solidFill>
                <a:schemeClr val="accent2"/>
              </a:solidFill>
              <a:latin typeface="News Gothic Std" pitchFamily="34" charset="0"/>
            </a:endParaRPr>
          </a:p>
        </p:txBody>
      </p:sp>
      <p:sp>
        <p:nvSpPr>
          <p:cNvPr id="7" name="Text Placeholder 1"/>
          <p:cNvSpPr>
            <a:spLocks noGrp="1"/>
          </p:cNvSpPr>
          <p:nvPr>
            <p:ph type="body" sz="quarter" idx="11"/>
          </p:nvPr>
        </p:nvSpPr>
        <p:spPr>
          <a:xfrm>
            <a:off x="381000" y="121136"/>
            <a:ext cx="8248650" cy="523875"/>
          </a:xfrm>
        </p:spPr>
        <p:txBody>
          <a:bodyPr>
            <a:noAutofit/>
          </a:bodyPr>
          <a:lstStyle/>
          <a:p>
            <a:r>
              <a:rPr lang="en-US" dirty="0" smtClean="0">
                <a:solidFill>
                  <a:schemeClr val="tx2"/>
                </a:solidFill>
                <a:latin typeface="News Gothic Std" pitchFamily="34" charset="0"/>
              </a:rPr>
              <a:t>TRANSFER AND SEND MONEY</a:t>
            </a:r>
            <a:endParaRPr lang="en-US" dirty="0">
              <a:solidFill>
                <a:schemeClr val="tx2"/>
              </a:solidFill>
              <a:latin typeface="News Gothic Std" pitchFamily="34" charset="0"/>
            </a:endParaRPr>
          </a:p>
        </p:txBody>
      </p:sp>
      <p:grpSp>
        <p:nvGrpSpPr>
          <p:cNvPr id="2" name="Group 1"/>
          <p:cNvGrpSpPr/>
          <p:nvPr/>
        </p:nvGrpSpPr>
        <p:grpSpPr>
          <a:xfrm>
            <a:off x="-1" y="816496"/>
            <a:ext cx="6995610" cy="5973462"/>
            <a:chOff x="-1" y="816496"/>
            <a:chExt cx="6995610" cy="5973462"/>
          </a:xfrm>
        </p:grpSpPr>
        <p:pic>
          <p:nvPicPr>
            <p:cNvPr id="9" name="Picture 8" descr="transfer.jpg"/>
            <p:cNvPicPr>
              <a:picLocks noChangeAspect="1"/>
            </p:cNvPicPr>
            <p:nvPr/>
          </p:nvPicPr>
          <p:blipFill rotWithShape="1">
            <a:blip r:embed="rId3">
              <a:extLst>
                <a:ext uri="{28A0092B-C50C-407E-A947-70E740481C1C}">
                  <a14:useLocalDpi xmlns:a14="http://schemas.microsoft.com/office/drawing/2010/main" val="0"/>
                </a:ext>
              </a:extLst>
            </a:blip>
            <a:srcRect t="1295"/>
            <a:stretch/>
          </p:blipFill>
          <p:spPr>
            <a:xfrm>
              <a:off x="-1" y="816496"/>
              <a:ext cx="5839913" cy="5973462"/>
            </a:xfrm>
            <a:prstGeom prst="rect">
              <a:avLst/>
            </a:prstGeom>
          </p:spPr>
        </p:pic>
        <p:sp>
          <p:nvSpPr>
            <p:cNvPr id="10" name="Rectangle 9"/>
            <p:cNvSpPr/>
            <p:nvPr/>
          </p:nvSpPr>
          <p:spPr>
            <a:xfrm flipH="1">
              <a:off x="4102181" y="816496"/>
              <a:ext cx="2893428" cy="5956199"/>
            </a:xfrm>
            <a:prstGeom prst="rect">
              <a:avLst/>
            </a:prstGeom>
            <a:gradFill>
              <a:gsLst>
                <a:gs pos="0">
                  <a:schemeClr val="bg1"/>
                </a:gs>
                <a:gs pos="48000">
                  <a:schemeClr val="bg1"/>
                </a:gs>
                <a:gs pos="100000">
                  <a:schemeClr val="bg1">
                    <a:alpha val="0"/>
                  </a:schemeClr>
                </a:gs>
              </a:gsLst>
              <a:lin ang="0" scaled="0"/>
            </a:gradFill>
            <a:ln w="12700" cmpd="sng">
              <a:noFill/>
            </a:ln>
            <a:effectLst/>
            <a:scene3d>
              <a:camera prst="orthographicFront"/>
              <a:lightRig rig="threePt" dir="tl"/>
            </a:scene3d>
            <a:sp3d>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grpSp>
      <p:sp>
        <p:nvSpPr>
          <p:cNvPr id="11" name="Text Placeholder 5"/>
          <p:cNvSpPr>
            <a:spLocks noGrp="1"/>
          </p:cNvSpPr>
          <p:nvPr>
            <p:ph type="body" sz="quarter" idx="10"/>
          </p:nvPr>
        </p:nvSpPr>
        <p:spPr>
          <a:xfrm>
            <a:off x="609600" y="964086"/>
            <a:ext cx="8229600" cy="523876"/>
          </a:xfrm>
        </p:spPr>
        <p:txBody>
          <a:bodyPr/>
          <a:lstStyle/>
          <a:p>
            <a:r>
              <a:rPr lang="en-US" sz="17500" b="1" dirty="0" smtClean="0">
                <a:solidFill>
                  <a:schemeClr val="accent2"/>
                </a:solidFill>
                <a:latin typeface="News Gothic Std" pitchFamily="34" charset="0"/>
              </a:rPr>
              <a:t> </a:t>
            </a:r>
            <a:endParaRPr lang="en-US" sz="17500" b="1" dirty="0">
              <a:solidFill>
                <a:schemeClr val="accent2"/>
              </a:solidFill>
              <a:latin typeface="News Gothic Std" pitchFamily="34" charset="0"/>
            </a:endParaRP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5109"/>
          <a:stretch/>
        </p:blipFill>
        <p:spPr>
          <a:xfrm>
            <a:off x="4297725" y="1116012"/>
            <a:ext cx="4229100" cy="3329735"/>
          </a:xfrm>
          <a:prstGeom prst="rect">
            <a:avLst/>
          </a:prstGeom>
          <a:ln w="9525">
            <a:solidFill>
              <a:schemeClr val="tx2"/>
            </a:solidFill>
            <a:miter lim="800000"/>
            <a:headEnd/>
            <a:tailEnd/>
          </a:ln>
          <a:effectLst>
            <a:outerShdw blurRad="190500" algn="tl" rotWithShape="0">
              <a:srgbClr val="000000">
                <a:alpha val="60000"/>
              </a:srgbClr>
            </a:outerShdw>
          </a:effectLst>
        </p:spPr>
      </p:pic>
      <p:sp>
        <p:nvSpPr>
          <p:cNvPr id="5"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10</a:t>
            </a:fld>
            <a:endParaRPr lang="en-US" sz="1200" dirty="0">
              <a:latin typeface="News Gothic Std" pitchFamily="34" charset="0"/>
            </a:endParaRPr>
          </a:p>
        </p:txBody>
      </p:sp>
    </p:spTree>
    <p:extLst>
      <p:ext uri="{BB962C8B-B14F-4D97-AF65-F5344CB8AC3E}">
        <p14:creationId xmlns:p14="http://schemas.microsoft.com/office/powerpoint/2010/main" val="2016936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11</a:t>
            </a:fld>
            <a:endParaRPr lang="en-US" sz="1200" dirty="0">
              <a:latin typeface="News Gothic Std" pitchFamily="34" charset="0"/>
            </a:endParaRPr>
          </a:p>
        </p:txBody>
      </p:sp>
      <p:pic>
        <p:nvPicPr>
          <p:cNvPr id="20"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7519" b="8803"/>
          <a:stretch/>
        </p:blipFill>
        <p:spPr>
          <a:xfrm>
            <a:off x="-3645" y="0"/>
            <a:ext cx="9168722" cy="5114839"/>
          </a:xfrm>
        </p:spPr>
      </p:pic>
      <p:sp>
        <p:nvSpPr>
          <p:cNvPr id="22" name="Rectangle 21"/>
          <p:cNvSpPr/>
          <p:nvPr/>
        </p:nvSpPr>
        <p:spPr>
          <a:xfrm>
            <a:off x="-7883" y="5096077"/>
            <a:ext cx="9151883" cy="118872"/>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5" name="Text Placeholder 3"/>
          <p:cNvSpPr txBox="1">
            <a:spLocks/>
          </p:cNvSpPr>
          <p:nvPr/>
        </p:nvSpPr>
        <p:spPr>
          <a:xfrm>
            <a:off x="473149" y="1447799"/>
            <a:ext cx="3352800" cy="914400"/>
          </a:xfrm>
          <a:prstGeom prst="rect">
            <a:avLst/>
          </a:prstGeom>
        </p:spPr>
        <p:txBody>
          <a:bodyPr/>
          <a:lstStyle>
            <a:lvl1pPr marL="285750" marR="0" indent="-457200" algn="l" defTabSz="914400" rtl="0" eaLnBrk="1" fontAlgn="auto" latinLnBrk="0" hangingPunct="1">
              <a:lnSpc>
                <a:spcPct val="100000"/>
              </a:lnSpc>
              <a:spcBef>
                <a:spcPts val="0"/>
              </a:spcBef>
              <a:spcAft>
                <a:spcPts val="0"/>
              </a:spcAft>
              <a:buClrTx/>
              <a:buSzTx/>
              <a:buFontTx/>
              <a:buBlip>
                <a:blip r:embed="rId4"/>
              </a:buBlip>
              <a:tabLst/>
              <a:defRPr sz="2000" kern="1200">
                <a:solidFill>
                  <a:schemeClr val="bg1"/>
                </a:solidFill>
                <a:latin typeface="+mn-lt"/>
                <a:ea typeface="+mn-ea"/>
                <a:cs typeface="+mn-cs"/>
              </a:defRPr>
            </a:lvl1pPr>
            <a:lvl2pPr marL="457200" indent="0" algn="l" defTabSz="914400" rtl="0" eaLnBrk="1" latinLnBrk="0" hangingPunct="1">
              <a:spcBef>
                <a:spcPct val="20000"/>
              </a:spcBef>
              <a:buFontTx/>
              <a:buNone/>
              <a:defRPr sz="2800" kern="1200">
                <a:solidFill>
                  <a:schemeClr val="tx1"/>
                </a:solidFill>
                <a:latin typeface="+mn-lt"/>
                <a:ea typeface="+mn-ea"/>
                <a:cs typeface="+mn-cs"/>
              </a:defRPr>
            </a:lvl2pPr>
            <a:lvl3pPr marL="914400" indent="0" algn="l" defTabSz="914400" rtl="0" eaLnBrk="1" latinLnBrk="0" hangingPunct="1">
              <a:spcBef>
                <a:spcPct val="20000"/>
              </a:spcBef>
              <a:buFontTx/>
              <a:buNone/>
              <a:defRPr sz="2400" kern="1200">
                <a:solidFill>
                  <a:schemeClr val="tx1"/>
                </a:solidFill>
                <a:latin typeface="+mn-lt"/>
                <a:ea typeface="+mn-ea"/>
                <a:cs typeface="+mn-cs"/>
              </a:defRPr>
            </a:lvl3pPr>
            <a:lvl4pPr marL="1371600" indent="0" algn="l" defTabSz="914400" rtl="0" eaLnBrk="1" latinLnBrk="0" hangingPunct="1">
              <a:spcBef>
                <a:spcPct val="20000"/>
              </a:spcBef>
              <a:buFontTx/>
              <a:buNone/>
              <a:defRPr sz="2000" kern="1200">
                <a:solidFill>
                  <a:schemeClr val="tx1"/>
                </a:solidFill>
                <a:latin typeface="+mn-lt"/>
                <a:ea typeface="+mn-ea"/>
                <a:cs typeface="+mn-cs"/>
              </a:defRPr>
            </a:lvl4pPr>
            <a:lvl5pPr marL="1828800" indent="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endParaRPr lang="en-US" dirty="0"/>
          </a:p>
        </p:txBody>
      </p:sp>
      <p:sp>
        <p:nvSpPr>
          <p:cNvPr id="13" name="Rectangle 12"/>
          <p:cNvSpPr/>
          <p:nvPr/>
        </p:nvSpPr>
        <p:spPr>
          <a:xfrm>
            <a:off x="4690522" y="219075"/>
            <a:ext cx="4191541" cy="1378212"/>
          </a:xfrm>
          <a:prstGeom prst="rect">
            <a:avLst/>
          </a:prstGeom>
          <a:solidFill>
            <a:schemeClr val="tx2">
              <a:alpha val="72000"/>
            </a:schemeClr>
          </a:solidFill>
          <a:ln w="9525">
            <a:no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4" name="Rectangle 13"/>
          <p:cNvSpPr/>
          <p:nvPr/>
        </p:nvSpPr>
        <p:spPr>
          <a:xfrm>
            <a:off x="4813978" y="319025"/>
            <a:ext cx="3926980" cy="1938992"/>
          </a:xfrm>
          <a:prstGeom prst="rect">
            <a:avLst/>
          </a:prstGeom>
        </p:spPr>
        <p:txBody>
          <a:bodyPr wrap="square">
            <a:spAutoFit/>
          </a:bodyPr>
          <a:lstStyle/>
          <a:p>
            <a:pPr marL="457200" indent="-457200">
              <a:spcBef>
                <a:spcPts val="300"/>
              </a:spcBef>
              <a:spcAft>
                <a:spcPts val="300"/>
              </a:spcAft>
              <a:buBlip>
                <a:blip r:embed="rId4"/>
              </a:buBlip>
            </a:pPr>
            <a:r>
              <a:rPr lang="en-US" sz="2000" dirty="0">
                <a:solidFill>
                  <a:schemeClr val="bg1"/>
                </a:solidFill>
                <a:latin typeface="News Gothic Std" pitchFamily="34" charset="0"/>
              </a:rPr>
              <a:t>Set up </a:t>
            </a:r>
            <a:r>
              <a:rPr lang="en-US" sz="2000" dirty="0" smtClean="0">
                <a:solidFill>
                  <a:schemeClr val="bg1"/>
                </a:solidFill>
                <a:latin typeface="News Gothic Std" pitchFamily="34" charset="0"/>
              </a:rPr>
              <a:t>alerts</a:t>
            </a:r>
          </a:p>
          <a:p>
            <a:pPr marL="457200" indent="-457200">
              <a:spcBef>
                <a:spcPts val="300"/>
              </a:spcBef>
              <a:spcAft>
                <a:spcPts val="300"/>
              </a:spcAft>
              <a:buBlip>
                <a:blip r:embed="rId4"/>
              </a:buBlip>
            </a:pPr>
            <a:r>
              <a:rPr lang="en-US" sz="2000" dirty="0" smtClean="0">
                <a:solidFill>
                  <a:schemeClr val="bg1"/>
                </a:solidFill>
                <a:latin typeface="News Gothic Std" pitchFamily="34" charset="0"/>
              </a:rPr>
              <a:t>Deposit checks</a:t>
            </a:r>
          </a:p>
          <a:p>
            <a:pPr marL="457200" indent="-457200">
              <a:spcBef>
                <a:spcPts val="300"/>
              </a:spcBef>
              <a:spcAft>
                <a:spcPts val="300"/>
              </a:spcAft>
              <a:buBlip>
                <a:blip r:embed="rId4"/>
              </a:buBlip>
            </a:pPr>
            <a:r>
              <a:rPr lang="en-US" sz="2000" dirty="0" smtClean="0">
                <a:solidFill>
                  <a:schemeClr val="bg1"/>
                </a:solidFill>
                <a:latin typeface="News Gothic Std" pitchFamily="34" charset="0"/>
              </a:rPr>
              <a:t>Find </a:t>
            </a:r>
            <a:r>
              <a:rPr lang="en-US" sz="2000" dirty="0">
                <a:solidFill>
                  <a:schemeClr val="bg1"/>
                </a:solidFill>
                <a:latin typeface="News Gothic Std" pitchFamily="34" charset="0"/>
              </a:rPr>
              <a:t>ATMs or bank branches</a:t>
            </a:r>
          </a:p>
          <a:p>
            <a:pPr marL="457200" indent="-457200">
              <a:spcBef>
                <a:spcPts val="300"/>
              </a:spcBef>
              <a:spcAft>
                <a:spcPts val="300"/>
              </a:spcAft>
              <a:buBlip>
                <a:blip r:embed="rId4"/>
              </a:buBlip>
            </a:pPr>
            <a:endParaRPr lang="en-US" sz="2000" dirty="0" smtClean="0">
              <a:solidFill>
                <a:schemeClr val="bg1"/>
              </a:solidFill>
              <a:latin typeface="News Gothic Std" pitchFamily="34" charset="0"/>
            </a:endParaRPr>
          </a:p>
          <a:p>
            <a:pPr marL="457200" indent="-457200">
              <a:spcBef>
                <a:spcPts val="300"/>
              </a:spcBef>
              <a:spcAft>
                <a:spcPts val="300"/>
              </a:spcAft>
              <a:buBlip>
                <a:blip r:embed="rId4"/>
              </a:buBlip>
            </a:pPr>
            <a:endParaRPr lang="en-US" sz="2000" dirty="0">
              <a:solidFill>
                <a:schemeClr val="bg1"/>
              </a:solidFill>
              <a:latin typeface="News Gothic Std" pitchFamily="34" charset="0"/>
            </a:endParaRPr>
          </a:p>
        </p:txBody>
      </p:sp>
      <p:sp>
        <p:nvSpPr>
          <p:cNvPr id="17" name="Rectangle 1027"/>
          <p:cNvSpPr>
            <a:spLocks noGrp="1" noChangeArrowheads="1"/>
          </p:cNvSpPr>
          <p:nvPr>
            <p:ph type="body" sz="quarter" idx="13"/>
          </p:nvPr>
        </p:nvSpPr>
        <p:spPr>
          <a:xfrm>
            <a:off x="152399" y="5394736"/>
            <a:ext cx="6807959" cy="701264"/>
          </a:xfrm>
          <a:prstGeom prst="rect">
            <a:avLst/>
          </a:prstGeom>
        </p:spPr>
        <p:txBody>
          <a:bodyPr/>
          <a:lstStyle/>
          <a:p>
            <a:pPr eaLnBrk="1" hangingPunct="1"/>
            <a:r>
              <a:rPr lang="en-US" sz="2800" dirty="0" smtClean="0">
                <a:solidFill>
                  <a:schemeClr val="tx2"/>
                </a:solidFill>
                <a:latin typeface="News Gothic Std" pitchFamily="34" charset="0"/>
              </a:rPr>
              <a:t>Use Your Smartphone!</a:t>
            </a:r>
          </a:p>
          <a:p>
            <a:pPr marL="0" lvl="1" indent="0">
              <a:spcBef>
                <a:spcPts val="0"/>
              </a:spcBef>
              <a:buNone/>
            </a:pPr>
            <a:endParaRPr lang="en-US" sz="1600" dirty="0" smtClean="0"/>
          </a:p>
          <a:p>
            <a:pPr marL="0" lvl="1" indent="0">
              <a:spcBef>
                <a:spcPts val="0"/>
              </a:spcBef>
              <a:buNone/>
            </a:pPr>
            <a:endParaRPr lang="en-US" sz="1000" dirty="0"/>
          </a:p>
          <a:p>
            <a:pPr marL="0" lvl="1" indent="0">
              <a:spcBef>
                <a:spcPts val="0"/>
              </a:spcBef>
              <a:buNone/>
            </a:pPr>
            <a:r>
              <a:rPr lang="en-US" sz="1600" dirty="0" smtClean="0"/>
              <a:t>Your </a:t>
            </a:r>
            <a:r>
              <a:rPr lang="en-US" sz="1600" dirty="0"/>
              <a:t>mobile phone carrier’s data or messaging fees may apply</a:t>
            </a:r>
            <a:r>
              <a:rPr lang="en-US" sz="1600" dirty="0" smtClean="0"/>
              <a:t>.</a:t>
            </a:r>
            <a:endParaRPr lang="en-US" sz="2800" dirty="0" smtClean="0">
              <a:solidFill>
                <a:schemeClr val="tx2"/>
              </a:solidFill>
              <a:latin typeface="News Gothic Std" pitchFamily="34" charset="0"/>
            </a:endParaRPr>
          </a:p>
          <a:p>
            <a:pPr marL="457200" lvl="1" indent="0" eaLnBrk="1" hangingPunct="1">
              <a:buNone/>
            </a:pPr>
            <a:endParaRPr lang="en-US" sz="1600" dirty="0" smtClean="0"/>
          </a:p>
          <a:p>
            <a:pPr eaLnBrk="1" hangingPunct="1">
              <a:buFontTx/>
              <a:buNone/>
            </a:pPr>
            <a:endParaRPr lang="en-US" sz="2800" b="1" dirty="0" smtClean="0">
              <a:solidFill>
                <a:srgbClr val="6DB33F"/>
              </a:solidFill>
            </a:endParaRPr>
          </a:p>
        </p:txBody>
      </p:sp>
    </p:spTree>
    <p:extLst>
      <p:ext uri="{BB962C8B-B14F-4D97-AF65-F5344CB8AC3E}">
        <p14:creationId xmlns:p14="http://schemas.microsoft.com/office/powerpoint/2010/main" val="2733014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5247633" y="4192817"/>
            <a:ext cx="3658242" cy="2438827"/>
          </a:xfrm>
          <a:prstGeom prst="rect">
            <a:avLst/>
          </a:prstGeom>
        </p:spPr>
      </p:pic>
      <p:sp>
        <p:nvSpPr>
          <p:cNvPr id="17" name="Rectangle 16"/>
          <p:cNvSpPr/>
          <p:nvPr/>
        </p:nvSpPr>
        <p:spPr>
          <a:xfrm>
            <a:off x="5750093" y="1528573"/>
            <a:ext cx="388043" cy="1646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474413" y="231754"/>
            <a:ext cx="3553820" cy="2437462"/>
          </a:xfrm>
          <a:prstGeom prst="rect">
            <a:avLst/>
          </a:prstGeom>
        </p:spPr>
      </p:pic>
      <p:pic>
        <p:nvPicPr>
          <p:cNvPr id="20" name="Picture 19" descr="saving.jpg"/>
          <p:cNvPicPr>
            <a:picLocks noChangeAspect="1"/>
          </p:cNvPicPr>
          <p:nvPr/>
        </p:nvPicPr>
        <p:blipFill>
          <a:blip r:embed="rId5" cstate="print">
            <a:alphaModFix amt="20000"/>
            <a:extLst>
              <a:ext uri="{28A0092B-C50C-407E-A947-70E740481C1C}">
                <a14:useLocalDpi xmlns:a14="http://schemas.microsoft.com/office/drawing/2010/main" val="0"/>
              </a:ext>
            </a:extLst>
          </a:blip>
          <a:stretch>
            <a:fillRect/>
          </a:stretch>
        </p:blipFill>
        <p:spPr>
          <a:xfrm>
            <a:off x="251886" y="4194620"/>
            <a:ext cx="3662847" cy="2437024"/>
          </a:xfrm>
          <a:prstGeom prst="rect">
            <a:avLst/>
          </a:prstGeom>
        </p:spPr>
      </p:pic>
      <p:sp>
        <p:nvSpPr>
          <p:cNvPr id="21" name="Rectangle 20"/>
          <p:cNvSpPr/>
          <p:nvPr/>
        </p:nvSpPr>
        <p:spPr>
          <a:xfrm>
            <a:off x="241391" y="2893178"/>
            <a:ext cx="4776697" cy="10706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a:off x="241391" y="230918"/>
            <a:ext cx="1007546" cy="24351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p:nvSpPr>
        <p:spPr>
          <a:xfrm>
            <a:off x="4145629" y="4196510"/>
            <a:ext cx="871108" cy="24351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12</a:t>
            </a:fld>
            <a:endParaRPr lang="en-US" sz="1200" dirty="0">
              <a:latin typeface="News Gothic Std" pitchFamily="34" charset="0"/>
            </a:endParaRPr>
          </a:p>
        </p:txBody>
      </p:sp>
      <p:sp>
        <p:nvSpPr>
          <p:cNvPr id="7" name="Text Placeholder 5"/>
          <p:cNvSpPr>
            <a:spLocks noGrp="1"/>
          </p:cNvSpPr>
          <p:nvPr>
            <p:ph type="body" sz="quarter" idx="11"/>
          </p:nvPr>
        </p:nvSpPr>
        <p:spPr>
          <a:xfrm>
            <a:off x="-228601" y="3205937"/>
            <a:ext cx="5122863" cy="944628"/>
          </a:xfrm>
          <a:prstGeom prst="rect">
            <a:avLst/>
          </a:prstGeom>
        </p:spPr>
        <p:txBody>
          <a:bodyPr/>
          <a:lstStyle/>
          <a:p>
            <a:pPr marL="0" indent="0" algn="r">
              <a:buNone/>
            </a:pPr>
            <a:r>
              <a:rPr lang="en-US" sz="2400" dirty="0" smtClean="0">
                <a:solidFill>
                  <a:schemeClr val="bg1"/>
                </a:solidFill>
                <a:latin typeface="News Gothic Std" pitchFamily="34" charset="0"/>
              </a:rPr>
              <a:t>Manage Your Money</a:t>
            </a:r>
            <a:endParaRPr lang="en-US" sz="2400" dirty="0">
              <a:solidFill>
                <a:schemeClr val="bg1"/>
              </a:solidFill>
              <a:latin typeface="News Gothic Std" pitchFamily="34" charset="0"/>
            </a:endParaRP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0577" y="6327794"/>
            <a:ext cx="1799441" cy="298007"/>
          </a:xfrm>
          <a:prstGeom prst="rect">
            <a:avLst/>
          </a:prstGeom>
        </p:spPr>
      </p:pic>
      <p:sp>
        <p:nvSpPr>
          <p:cNvPr id="3" name="Rectangle 2"/>
          <p:cNvSpPr/>
          <p:nvPr/>
        </p:nvSpPr>
        <p:spPr>
          <a:xfrm>
            <a:off x="5750093" y="1528573"/>
            <a:ext cx="388043" cy="1646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0" y="6781800"/>
            <a:ext cx="228600"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28600" y="6782446"/>
            <a:ext cx="457200" cy="762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85800" y="6782446"/>
            <a:ext cx="685800" cy="762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371600" y="6782446"/>
            <a:ext cx="3200400" cy="7555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572000" y="6782446"/>
            <a:ext cx="2209800" cy="7555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781800" y="6782446"/>
            <a:ext cx="2362200" cy="7555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manage2.jpg"/>
          <p:cNvPicPr>
            <a:picLocks noChangeAspect="1"/>
          </p:cNvPicPr>
          <p:nvPr/>
        </p:nvPicPr>
        <p:blipFill rotWithShape="1">
          <a:blip r:embed="rId7">
            <a:alphaModFix/>
            <a:extLst>
              <a:ext uri="{28A0092B-C50C-407E-A947-70E740481C1C}">
                <a14:useLocalDpi xmlns:a14="http://schemas.microsoft.com/office/drawing/2010/main" val="0"/>
              </a:ext>
            </a:extLst>
          </a:blip>
          <a:srcRect t="11057" b="19918"/>
          <a:stretch/>
        </p:blipFill>
        <p:spPr>
          <a:xfrm>
            <a:off x="5248863" y="219075"/>
            <a:ext cx="3650678" cy="3743456"/>
          </a:xfrm>
          <a:prstGeom prst="rect">
            <a:avLst/>
          </a:prstGeom>
        </p:spPr>
      </p:pic>
    </p:spTree>
    <p:extLst>
      <p:ext uri="{BB962C8B-B14F-4D97-AF65-F5344CB8AC3E}">
        <p14:creationId xmlns:p14="http://schemas.microsoft.com/office/powerpoint/2010/main" val="2769761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 r="10219" b="-991"/>
          <a:stretch/>
        </p:blipFill>
        <p:spPr>
          <a:xfrm flipH="1">
            <a:off x="-7478" y="0"/>
            <a:ext cx="9151477" cy="6857999"/>
          </a:xfrm>
          <a:prstGeom prst="rect">
            <a:avLst/>
          </a:prstGeom>
        </p:spPr>
      </p:pic>
      <p:sp>
        <p:nvSpPr>
          <p:cNvPr id="5"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13</a:t>
            </a:fld>
            <a:endParaRPr lang="en-US" sz="1200" dirty="0">
              <a:latin typeface="News Gothic Std" pitchFamily="34" charset="0"/>
            </a:endParaRPr>
          </a:p>
        </p:txBody>
      </p:sp>
      <p:sp>
        <p:nvSpPr>
          <p:cNvPr id="10"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13</a:t>
            </a:fld>
            <a:endParaRPr lang="en-US" sz="1200" dirty="0">
              <a:latin typeface="News Gothic Std" pitchFamily="34" charset="0"/>
            </a:endParaRPr>
          </a:p>
        </p:txBody>
      </p:sp>
      <p:sp>
        <p:nvSpPr>
          <p:cNvPr id="20" name="Rectangle 19"/>
          <p:cNvSpPr/>
          <p:nvPr/>
        </p:nvSpPr>
        <p:spPr>
          <a:xfrm>
            <a:off x="5029409" y="233962"/>
            <a:ext cx="3852654" cy="2823137"/>
          </a:xfrm>
          <a:prstGeom prst="rect">
            <a:avLst/>
          </a:prstGeom>
          <a:solidFill>
            <a:schemeClr val="tx2">
              <a:alpha val="72000"/>
            </a:schemeClr>
          </a:solidFill>
          <a:ln w="9525">
            <a:no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1" name="Rectangle 20"/>
          <p:cNvSpPr/>
          <p:nvPr/>
        </p:nvSpPr>
        <p:spPr>
          <a:xfrm>
            <a:off x="5330824" y="1435760"/>
            <a:ext cx="3410133" cy="1477328"/>
          </a:xfrm>
          <a:prstGeom prst="rect">
            <a:avLst/>
          </a:prstGeom>
        </p:spPr>
        <p:txBody>
          <a:bodyPr wrap="square">
            <a:spAutoFit/>
          </a:bodyPr>
          <a:lstStyle/>
          <a:p>
            <a:pPr marL="457200" indent="-457200">
              <a:spcBef>
                <a:spcPts val="300"/>
              </a:spcBef>
              <a:spcAft>
                <a:spcPts val="300"/>
              </a:spcAft>
              <a:buBlip>
                <a:blip r:embed="rId4"/>
              </a:buBlip>
            </a:pPr>
            <a:r>
              <a:rPr lang="en-US" sz="2000" dirty="0" smtClean="0">
                <a:solidFill>
                  <a:schemeClr val="bg1"/>
                </a:solidFill>
                <a:latin typeface="News Gothic Std" pitchFamily="34" charset="0"/>
              </a:rPr>
              <a:t>Create a budget</a:t>
            </a:r>
          </a:p>
          <a:p>
            <a:pPr marL="457200" indent="-457200">
              <a:spcBef>
                <a:spcPts val="300"/>
              </a:spcBef>
              <a:spcAft>
                <a:spcPts val="300"/>
              </a:spcAft>
              <a:buBlip>
                <a:blip r:embed="rId4"/>
              </a:buBlip>
            </a:pPr>
            <a:r>
              <a:rPr lang="en-US" sz="2000" dirty="0" smtClean="0">
                <a:solidFill>
                  <a:schemeClr val="bg1"/>
                </a:solidFill>
                <a:latin typeface="News Gothic Std" pitchFamily="34" charset="0"/>
              </a:rPr>
              <a:t>Set up savings and pay off goals</a:t>
            </a:r>
          </a:p>
          <a:p>
            <a:pPr marL="457200" indent="-457200">
              <a:spcBef>
                <a:spcPts val="300"/>
              </a:spcBef>
              <a:spcAft>
                <a:spcPts val="300"/>
              </a:spcAft>
              <a:buBlip>
                <a:blip r:embed="rId4"/>
              </a:buBlip>
            </a:pPr>
            <a:r>
              <a:rPr lang="en-US" sz="2000" dirty="0" smtClean="0">
                <a:solidFill>
                  <a:schemeClr val="bg1"/>
                </a:solidFill>
                <a:latin typeface="News Gothic Std" pitchFamily="34" charset="0"/>
              </a:rPr>
              <a:t>Use online calculators </a:t>
            </a:r>
            <a:endParaRPr lang="en-US" sz="2000" dirty="0">
              <a:solidFill>
                <a:schemeClr val="bg1"/>
              </a:solidFill>
              <a:latin typeface="News Gothic Std" pitchFamily="34" charset="0"/>
            </a:endParaRPr>
          </a:p>
        </p:txBody>
      </p:sp>
      <p:sp>
        <p:nvSpPr>
          <p:cNvPr id="17" name="Text Placeholder 10"/>
          <p:cNvSpPr>
            <a:spLocks noGrp="1"/>
          </p:cNvSpPr>
          <p:nvPr>
            <p:ph type="body" sz="quarter" idx="10"/>
          </p:nvPr>
        </p:nvSpPr>
        <p:spPr>
          <a:xfrm>
            <a:off x="5163735" y="349069"/>
            <a:ext cx="3577222" cy="944879"/>
          </a:xfrm>
        </p:spPr>
        <p:txBody>
          <a:bodyPr/>
          <a:lstStyle/>
          <a:p>
            <a:r>
              <a:rPr lang="en-US" dirty="0" smtClean="0">
                <a:solidFill>
                  <a:srgbClr val="FFFFFF"/>
                </a:solidFill>
                <a:latin typeface="News Gothic Std" pitchFamily="34" charset="0"/>
              </a:rPr>
              <a:t>Manage Your Finances Online</a:t>
            </a:r>
            <a:endParaRPr lang="en-US" dirty="0">
              <a:solidFill>
                <a:srgbClr val="FFFFFF"/>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0577" y="6327794"/>
            <a:ext cx="1799441" cy="298007"/>
          </a:xfrm>
          <a:prstGeom prst="rect">
            <a:avLst/>
          </a:prstGeom>
        </p:spPr>
      </p:pic>
    </p:spTree>
    <p:extLst>
      <p:ext uri="{BB962C8B-B14F-4D97-AF65-F5344CB8AC3E}">
        <p14:creationId xmlns:p14="http://schemas.microsoft.com/office/powerpoint/2010/main" val="839694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02_Geezeo_Branded_Budget.png"/>
          <p:cNvPicPr>
            <a:picLocks noChangeAspect="1"/>
          </p:cNvPicPr>
          <p:nvPr/>
        </p:nvPicPr>
        <p:blipFill rotWithShape="1">
          <a:blip r:embed="rId3" cstate="print">
            <a:extLst>
              <a:ext uri="{28A0092B-C50C-407E-A947-70E740481C1C}">
                <a14:useLocalDpi xmlns:a14="http://schemas.microsoft.com/office/drawing/2010/main" val="0"/>
              </a:ext>
            </a:extLst>
          </a:blip>
          <a:srcRect l="-410" t="7990" r="8904" b="31774"/>
          <a:stretch/>
        </p:blipFill>
        <p:spPr>
          <a:xfrm>
            <a:off x="192774" y="1456807"/>
            <a:ext cx="2823570" cy="1815079"/>
          </a:xfrm>
          <a:prstGeom prst="roundRect">
            <a:avLst>
              <a:gd name="adj" fmla="val 16667"/>
            </a:avLst>
          </a:prstGeom>
          <a:ln>
            <a:solidFill>
              <a:schemeClr val="bg1">
                <a:lumMod val="8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p:spPr>
      </p:pic>
      <p:sp>
        <p:nvSpPr>
          <p:cNvPr id="2" name="TextBox 1"/>
          <p:cNvSpPr txBox="1"/>
          <p:nvPr/>
        </p:nvSpPr>
        <p:spPr>
          <a:xfrm>
            <a:off x="1024880" y="1965445"/>
            <a:ext cx="1114516" cy="138499"/>
          </a:xfrm>
          <a:prstGeom prst="rect">
            <a:avLst/>
          </a:prstGeom>
          <a:solidFill>
            <a:schemeClr val="bg1"/>
          </a:solidFill>
        </p:spPr>
        <p:txBody>
          <a:bodyPr wrap="square" lIns="0" tIns="0" bIns="0" rtlCol="0">
            <a:spAutoFit/>
          </a:bodyPr>
          <a:lstStyle/>
          <a:p>
            <a:r>
              <a:rPr lang="en-US" sz="900" dirty="0" smtClean="0">
                <a:solidFill>
                  <a:schemeClr val="tx1">
                    <a:lumMod val="75000"/>
                    <a:lumOff val="25000"/>
                  </a:schemeClr>
                </a:solidFill>
                <a:latin typeface="Arial"/>
                <a:cs typeface="Arial"/>
              </a:rPr>
              <a:t>May 2015 Budget</a:t>
            </a:r>
            <a:endParaRPr lang="en-US" sz="900" dirty="0">
              <a:solidFill>
                <a:schemeClr val="tx1">
                  <a:lumMod val="75000"/>
                  <a:lumOff val="25000"/>
                </a:schemeClr>
              </a:solidFill>
              <a:latin typeface="Arial"/>
              <a:cs typeface="Arial"/>
            </a:endParaRPr>
          </a:p>
        </p:txBody>
      </p:sp>
      <p:sp>
        <p:nvSpPr>
          <p:cNvPr id="5"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14</a:t>
            </a:fld>
            <a:endParaRPr lang="en-US" sz="1200" dirty="0">
              <a:latin typeface="News Gothic Std" pitchFamily="34" charset="0"/>
            </a:endParaRPr>
          </a:p>
        </p:txBody>
      </p:sp>
      <p:sp>
        <p:nvSpPr>
          <p:cNvPr id="46" name="Text Placeholder 10"/>
          <p:cNvSpPr>
            <a:spLocks noGrp="1"/>
          </p:cNvSpPr>
          <p:nvPr>
            <p:ph type="body" sz="quarter" idx="10"/>
          </p:nvPr>
        </p:nvSpPr>
        <p:spPr>
          <a:xfrm>
            <a:off x="381000" y="304800"/>
            <a:ext cx="8229600" cy="523876"/>
          </a:xfrm>
          <a:prstGeom prst="rect">
            <a:avLst/>
          </a:prstGeom>
        </p:spPr>
        <p:txBody>
          <a:bodyPr/>
          <a:lstStyle/>
          <a:p>
            <a:pPr marL="0" indent="0">
              <a:buNone/>
            </a:pPr>
            <a:r>
              <a:rPr lang="en-US" sz="3000" dirty="0" smtClean="0">
                <a:latin typeface="News Gothic Std" pitchFamily="34" charset="0"/>
              </a:rPr>
              <a:t>CREATE A BUDGET</a:t>
            </a:r>
            <a:endParaRPr lang="en-US" dirty="0"/>
          </a:p>
        </p:txBody>
      </p:sp>
      <p:sp>
        <p:nvSpPr>
          <p:cNvPr id="47" name="Rectangle 46"/>
          <p:cNvSpPr/>
          <p:nvPr/>
        </p:nvSpPr>
        <p:spPr>
          <a:xfrm>
            <a:off x="-1" y="896470"/>
            <a:ext cx="4876801" cy="45719"/>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rgbClr val="33CCCC">
                  <a:lumMod val="20000"/>
                  <a:lumOff val="80000"/>
                </a:srgbClr>
              </a:solidFill>
            </a:endParaRPr>
          </a:p>
        </p:txBody>
      </p:sp>
      <p:sp>
        <p:nvSpPr>
          <p:cNvPr id="48" name="Oval 47"/>
          <p:cNvSpPr/>
          <p:nvPr/>
        </p:nvSpPr>
        <p:spPr>
          <a:xfrm rot="5400000">
            <a:off x="4876800" y="749899"/>
            <a:ext cx="329001" cy="329001"/>
          </a:xfrm>
          <a:prstGeom prst="ellipse">
            <a:avLst/>
          </a:prstGeom>
          <a:solidFill>
            <a:schemeClr val="accent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0774" y="2850503"/>
            <a:ext cx="2776102" cy="18507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5962" y="4267491"/>
            <a:ext cx="2776101" cy="18507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contourClr>
              <a:srgbClr val="969696"/>
            </a:contourClr>
          </a:sp3d>
        </p:spPr>
      </p:pic>
      <p:sp>
        <p:nvSpPr>
          <p:cNvPr id="20" name="Bent-Up Arrow 19"/>
          <p:cNvSpPr/>
          <p:nvPr/>
        </p:nvSpPr>
        <p:spPr>
          <a:xfrm rot="5400000">
            <a:off x="2148838" y="3408991"/>
            <a:ext cx="802642" cy="913778"/>
          </a:xfrm>
          <a:prstGeom prst="bentUpArrow">
            <a:avLst>
              <a:gd name="adj1" fmla="val 32840"/>
              <a:gd name="adj2" fmla="val 25000"/>
              <a:gd name="adj3" fmla="val 35780"/>
            </a:avLst>
          </a:prstGeom>
          <a:solidFill>
            <a:schemeClr val="accent3"/>
          </a:solidFill>
          <a:effectLst/>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21" name="Bent-Up Arrow 20"/>
          <p:cNvSpPr/>
          <p:nvPr/>
        </p:nvSpPr>
        <p:spPr>
          <a:xfrm rot="5400000">
            <a:off x="5095238" y="4831391"/>
            <a:ext cx="802642" cy="913778"/>
          </a:xfrm>
          <a:prstGeom prst="bentUpArrow">
            <a:avLst>
              <a:gd name="adj1" fmla="val 32840"/>
              <a:gd name="adj2" fmla="val 25000"/>
              <a:gd name="adj3" fmla="val 35780"/>
            </a:avLst>
          </a:prstGeom>
          <a:solidFill>
            <a:schemeClr val="accent3"/>
          </a:solidFill>
          <a:effectLst/>
        </p:spPr>
        <p:style>
          <a:lnRef idx="0">
            <a:schemeClr val="lt1">
              <a:hueOff val="0"/>
              <a:satOff val="0"/>
              <a:lumOff val="0"/>
              <a:alphaOff val="0"/>
            </a:schemeClr>
          </a:lnRef>
          <a:fillRef idx="1">
            <a:schemeClr val="accent1">
              <a:tint val="50000"/>
              <a:hueOff val="0"/>
              <a:satOff val="0"/>
              <a:lumOff val="0"/>
              <a:alphaOff val="0"/>
            </a:schemeClr>
          </a:fillRef>
          <a:effectRef idx="2">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211798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verdrafts.jpg"/>
          <p:cNvPicPr>
            <a:picLocks noChangeAspect="1"/>
          </p:cNvPicPr>
          <p:nvPr/>
        </p:nvPicPr>
        <p:blipFill rotWithShape="1">
          <a:blip r:embed="rId3">
            <a:extLst>
              <a:ext uri="{28A0092B-C50C-407E-A947-70E740481C1C}">
                <a14:useLocalDpi xmlns:a14="http://schemas.microsoft.com/office/drawing/2010/main" val="0"/>
              </a:ext>
            </a:extLst>
          </a:blip>
          <a:srcRect l="1913" r="2604"/>
          <a:stretch/>
        </p:blipFill>
        <p:spPr>
          <a:xfrm>
            <a:off x="1" y="576154"/>
            <a:ext cx="5905494" cy="6184840"/>
          </a:xfrm>
          <a:prstGeom prst="rect">
            <a:avLst/>
          </a:prstGeom>
        </p:spPr>
      </p:pic>
      <p:sp>
        <p:nvSpPr>
          <p:cNvPr id="4" name="Rectangle 3"/>
          <p:cNvSpPr/>
          <p:nvPr/>
        </p:nvSpPr>
        <p:spPr>
          <a:xfrm>
            <a:off x="4647010" y="2378667"/>
            <a:ext cx="4362450" cy="1569660"/>
          </a:xfrm>
          <a:prstGeom prst="rect">
            <a:avLst/>
          </a:prstGeom>
        </p:spPr>
        <p:txBody>
          <a:bodyPr wrap="square">
            <a:spAutoFit/>
          </a:bodyPr>
          <a:lstStyle/>
          <a:p>
            <a:r>
              <a:rPr lang="en-US" sz="9600" b="1" dirty="0" smtClean="0">
                <a:solidFill>
                  <a:schemeClr val="accent3"/>
                </a:solidFill>
                <a:latin typeface="News Gothic Std" pitchFamily="34" charset="0"/>
              </a:rPr>
              <a:t>protect</a:t>
            </a:r>
            <a:endParaRPr lang="en-US" sz="9600" b="1" dirty="0">
              <a:solidFill>
                <a:schemeClr val="accent3"/>
              </a:solidFill>
              <a:latin typeface="News Gothic Std" pitchFamily="34" charset="0"/>
            </a:endParaRPr>
          </a:p>
        </p:txBody>
      </p:sp>
      <p:sp>
        <p:nvSpPr>
          <p:cNvPr id="6" name="Text Placeholder 5"/>
          <p:cNvSpPr>
            <a:spLocks noGrp="1"/>
          </p:cNvSpPr>
          <p:nvPr>
            <p:ph type="body" sz="quarter" idx="10"/>
          </p:nvPr>
        </p:nvSpPr>
        <p:spPr>
          <a:xfrm>
            <a:off x="5286784" y="3720810"/>
            <a:ext cx="4136137" cy="1316538"/>
          </a:xfrm>
        </p:spPr>
        <p:txBody>
          <a:bodyPr/>
          <a:lstStyle/>
          <a:p>
            <a:r>
              <a:rPr lang="en-US" sz="4000" dirty="0" smtClean="0">
                <a:solidFill>
                  <a:schemeClr val="accent3">
                    <a:lumMod val="40000"/>
                    <a:lumOff val="60000"/>
                  </a:schemeClr>
                </a:solidFill>
                <a:latin typeface="News Gothic Std" pitchFamily="34" charset="0"/>
              </a:rPr>
              <a:t>yourself from       </a:t>
            </a:r>
            <a:br>
              <a:rPr lang="en-US" sz="4000" dirty="0" smtClean="0">
                <a:solidFill>
                  <a:schemeClr val="accent3">
                    <a:lumMod val="40000"/>
                    <a:lumOff val="60000"/>
                  </a:schemeClr>
                </a:solidFill>
                <a:latin typeface="News Gothic Std" pitchFamily="34" charset="0"/>
              </a:rPr>
            </a:br>
            <a:r>
              <a:rPr lang="en-US" sz="4000" dirty="0" smtClean="0">
                <a:solidFill>
                  <a:schemeClr val="accent3">
                    <a:lumMod val="40000"/>
                    <a:lumOff val="60000"/>
                  </a:schemeClr>
                </a:solidFill>
                <a:latin typeface="News Gothic Std" pitchFamily="34" charset="0"/>
              </a:rPr>
              <a:t>         overdrafts</a:t>
            </a:r>
            <a:endParaRPr lang="en-US" sz="4000" dirty="0">
              <a:solidFill>
                <a:schemeClr val="accent3">
                  <a:lumMod val="40000"/>
                  <a:lumOff val="60000"/>
                </a:schemeClr>
              </a:solidFill>
              <a:latin typeface="News Gothic Std" pitchFamily="34" charset="0"/>
            </a:endParaRPr>
          </a:p>
        </p:txBody>
      </p:sp>
      <p:sp>
        <p:nvSpPr>
          <p:cNvPr id="5"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15</a:t>
            </a:fld>
            <a:endParaRPr lang="en-US" sz="1200" dirty="0">
              <a:latin typeface="News Gothic Std" pitchFamily="34" charset="0"/>
            </a:endParaRPr>
          </a:p>
        </p:txBody>
      </p:sp>
    </p:spTree>
    <p:extLst>
      <p:ext uri="{BB962C8B-B14F-4D97-AF65-F5344CB8AC3E}">
        <p14:creationId xmlns:p14="http://schemas.microsoft.com/office/powerpoint/2010/main" val="3013937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750093" y="1528573"/>
            <a:ext cx="388043" cy="1646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descr="saving.jpg"/>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251886" y="4194620"/>
            <a:ext cx="3662847" cy="2437024"/>
          </a:xfrm>
          <a:prstGeom prst="rect">
            <a:avLst/>
          </a:prstGeom>
        </p:spPr>
      </p:pic>
      <p:sp>
        <p:nvSpPr>
          <p:cNvPr id="21" name="Rectangle 20"/>
          <p:cNvSpPr/>
          <p:nvPr/>
        </p:nvSpPr>
        <p:spPr>
          <a:xfrm>
            <a:off x="241391" y="2893178"/>
            <a:ext cx="4776697" cy="10706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a:off x="241391" y="230918"/>
            <a:ext cx="1007546" cy="24351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p:nvSpPr>
        <p:spPr>
          <a:xfrm>
            <a:off x="4145629" y="4196510"/>
            <a:ext cx="871108" cy="24351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16</a:t>
            </a:fld>
            <a:endParaRPr lang="en-US" sz="1200" dirty="0">
              <a:latin typeface="News Gothic Std" pitchFamily="34" charset="0"/>
            </a:endParaRPr>
          </a:p>
        </p:txBody>
      </p:sp>
      <p:sp>
        <p:nvSpPr>
          <p:cNvPr id="7" name="Text Placeholder 5"/>
          <p:cNvSpPr>
            <a:spLocks noGrp="1"/>
          </p:cNvSpPr>
          <p:nvPr>
            <p:ph type="body" sz="quarter" idx="11"/>
          </p:nvPr>
        </p:nvSpPr>
        <p:spPr>
          <a:xfrm>
            <a:off x="-228601" y="3205937"/>
            <a:ext cx="5122863" cy="944628"/>
          </a:xfrm>
          <a:prstGeom prst="rect">
            <a:avLst/>
          </a:prstGeom>
        </p:spPr>
        <p:txBody>
          <a:bodyPr/>
          <a:lstStyle/>
          <a:p>
            <a:pPr marL="0" indent="0" algn="r">
              <a:buNone/>
            </a:pPr>
            <a:r>
              <a:rPr lang="en-US" sz="2400" dirty="0" smtClean="0">
                <a:solidFill>
                  <a:schemeClr val="bg1"/>
                </a:solidFill>
                <a:latin typeface="News Gothic Std" pitchFamily="34" charset="0"/>
              </a:rPr>
              <a:t>Easily Monitor Your Accounts</a:t>
            </a:r>
            <a:endParaRPr lang="en-US" sz="2400" dirty="0">
              <a:solidFill>
                <a:schemeClr val="bg1"/>
              </a:solidFill>
              <a:latin typeface="News Gothic Std"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0577" y="6327794"/>
            <a:ext cx="1799441" cy="298007"/>
          </a:xfrm>
          <a:prstGeom prst="rect">
            <a:avLst/>
          </a:prstGeom>
        </p:spPr>
      </p:pic>
      <p:sp>
        <p:nvSpPr>
          <p:cNvPr id="3" name="Rectangle 2"/>
          <p:cNvSpPr/>
          <p:nvPr/>
        </p:nvSpPr>
        <p:spPr>
          <a:xfrm>
            <a:off x="5750093" y="1528573"/>
            <a:ext cx="388043" cy="1646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0" y="6781800"/>
            <a:ext cx="228600"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28600" y="6782446"/>
            <a:ext cx="457200" cy="762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85800" y="6782446"/>
            <a:ext cx="685800" cy="762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371600" y="6782446"/>
            <a:ext cx="3200400" cy="7555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572000" y="6782446"/>
            <a:ext cx="2209800" cy="7555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781800" y="6782446"/>
            <a:ext cx="2362200" cy="7555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5330" y="4192817"/>
            <a:ext cx="3658242" cy="2438827"/>
          </a:xfrm>
          <a:prstGeom prst="rect">
            <a:avLst/>
          </a:prstGeom>
        </p:spPr>
      </p:pic>
      <p:pic>
        <p:nvPicPr>
          <p:cNvPr id="24" name="Picture 23" descr="manage2.jpg"/>
          <p:cNvPicPr>
            <a:picLocks noChangeAspect="1"/>
          </p:cNvPicPr>
          <p:nvPr/>
        </p:nvPicPr>
        <p:blipFill rotWithShape="1">
          <a:blip r:embed="rId6">
            <a:alphaModFix amt="20000"/>
            <a:extLst>
              <a:ext uri="{28A0092B-C50C-407E-A947-70E740481C1C}">
                <a14:useLocalDpi xmlns:a14="http://schemas.microsoft.com/office/drawing/2010/main" val="0"/>
              </a:ext>
            </a:extLst>
          </a:blip>
          <a:srcRect t="11057" b="19918"/>
          <a:stretch/>
        </p:blipFill>
        <p:spPr>
          <a:xfrm>
            <a:off x="5248863" y="219075"/>
            <a:ext cx="3650678" cy="3743456"/>
          </a:xfrm>
          <a:prstGeom prst="rect">
            <a:avLst/>
          </a:prstGeom>
        </p:spPr>
      </p:pic>
      <p:pic>
        <p:nvPicPr>
          <p:cNvPr id="25" name="Picture 24"/>
          <p:cNvPicPr>
            <a:picLocks noChangeAspect="1"/>
          </p:cNvPicPr>
          <p:nvPr/>
        </p:nvPicPr>
        <p:blipFill>
          <a:blip r:embed="rId7">
            <a:alphaModFix amt="20000"/>
            <a:extLst>
              <a:ext uri="{28A0092B-C50C-407E-A947-70E740481C1C}">
                <a14:useLocalDpi xmlns:a14="http://schemas.microsoft.com/office/drawing/2010/main" val="0"/>
              </a:ext>
            </a:extLst>
          </a:blip>
          <a:stretch>
            <a:fillRect/>
          </a:stretch>
        </p:blipFill>
        <p:spPr>
          <a:xfrm>
            <a:off x="1474413" y="231754"/>
            <a:ext cx="3553820" cy="2437462"/>
          </a:xfrm>
          <a:prstGeom prst="rect">
            <a:avLst/>
          </a:prstGeom>
        </p:spPr>
      </p:pic>
    </p:spTree>
    <p:extLst>
      <p:ext uri="{BB962C8B-B14F-4D97-AF65-F5344CB8AC3E}">
        <p14:creationId xmlns:p14="http://schemas.microsoft.com/office/powerpoint/2010/main" val="1482965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solidFill>
                  <a:prstClr val="black"/>
                </a:solidFill>
                <a:latin typeface="News Gothic Std" pitchFamily="34" charset="0"/>
              </a:rPr>
              <a:pPr marL="274320"/>
              <a:t>17</a:t>
            </a:fld>
            <a:endParaRPr lang="en-US" sz="1200" dirty="0">
              <a:solidFill>
                <a:prstClr val="black"/>
              </a:solidFill>
              <a:latin typeface="News Gothic Std" pitchFamily="34" charset="0"/>
            </a:endParaRPr>
          </a:p>
        </p:txBody>
      </p:sp>
      <p:sp>
        <p:nvSpPr>
          <p:cNvPr id="20" name="Rectangle 19"/>
          <p:cNvSpPr/>
          <p:nvPr/>
        </p:nvSpPr>
        <p:spPr>
          <a:xfrm rot="16200000">
            <a:off x="-2902182" y="3028949"/>
            <a:ext cx="7162802" cy="647699"/>
          </a:xfrm>
          <a:prstGeom prst="rect">
            <a:avLst/>
          </a:prstGeom>
          <a:solidFill>
            <a:schemeClr val="tx2"/>
          </a:solidFill>
          <a:ln w="9525">
            <a:no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1" name="Text Placeholder 4"/>
          <p:cNvSpPr>
            <a:spLocks noGrp="1"/>
          </p:cNvSpPr>
          <p:nvPr>
            <p:ph type="body" sz="quarter" idx="11"/>
          </p:nvPr>
        </p:nvSpPr>
        <p:spPr>
          <a:xfrm rot="16200000">
            <a:off x="-2502138" y="2933700"/>
            <a:ext cx="6324602" cy="457199"/>
          </a:xfrm>
        </p:spPr>
        <p:txBody>
          <a:bodyPr/>
          <a:lstStyle/>
          <a:p>
            <a:r>
              <a:rPr lang="en-US" sz="2800" b="1" dirty="0" smtClean="0">
                <a:solidFill>
                  <a:schemeClr val="bg1"/>
                </a:solidFill>
                <a:latin typeface="News Gothic Std" pitchFamily="34" charset="0"/>
              </a:rPr>
              <a:t>CHECK YOUR BALANCES</a:t>
            </a:r>
            <a:endParaRPr lang="en-US" sz="2800" b="1" dirty="0">
              <a:solidFill>
                <a:schemeClr val="bg1"/>
              </a:solidFill>
              <a:latin typeface="News Gothic Std" pitchFamily="34" charset="0"/>
            </a:endParaRPr>
          </a:p>
        </p:txBody>
      </p:sp>
      <p:pic>
        <p:nvPicPr>
          <p:cNvPr id="2" name="Picture 1" descr="balances_voice.jpg"/>
          <p:cNvPicPr>
            <a:picLocks noChangeAspect="1"/>
          </p:cNvPicPr>
          <p:nvPr/>
        </p:nvPicPr>
        <p:blipFill rotWithShape="1">
          <a:blip r:embed="rId3">
            <a:extLst>
              <a:ext uri="{28A0092B-C50C-407E-A947-70E740481C1C}">
                <a14:useLocalDpi xmlns:a14="http://schemas.microsoft.com/office/drawing/2010/main" val="0"/>
              </a:ext>
            </a:extLst>
          </a:blip>
          <a:srcRect t="29884" r="3864"/>
          <a:stretch/>
        </p:blipFill>
        <p:spPr>
          <a:xfrm>
            <a:off x="1373837" y="1025200"/>
            <a:ext cx="4033962" cy="4424292"/>
          </a:xfrm>
          <a:prstGeom prst="rect">
            <a:avLst/>
          </a:prstGeom>
          <a:ln w="9525">
            <a:solidFill>
              <a:schemeClr val="tx2"/>
            </a:solidFill>
            <a:miter lim="800000"/>
            <a:headEnd/>
            <a:tailEnd/>
          </a:ln>
          <a:effectLst>
            <a:outerShdw blurRad="190500" algn="tl" rotWithShape="0">
              <a:srgbClr val="000000">
                <a:alpha val="60000"/>
              </a:srgbClr>
            </a:outerShdw>
          </a:effectLst>
        </p:spPr>
      </p:pic>
      <p:pic>
        <p:nvPicPr>
          <p:cNvPr id="8" name="Picture 7" descr="B01_Geezeo_Branded_Dashboard.png"/>
          <p:cNvPicPr>
            <a:picLocks noChangeAspect="1"/>
          </p:cNvPicPr>
          <p:nvPr/>
        </p:nvPicPr>
        <p:blipFill rotWithShape="1">
          <a:blip r:embed="rId4">
            <a:extLst>
              <a:ext uri="{28A0092B-C50C-407E-A947-70E740481C1C}">
                <a14:useLocalDpi xmlns:a14="http://schemas.microsoft.com/office/drawing/2010/main" val="0"/>
              </a:ext>
            </a:extLst>
          </a:blip>
          <a:srcRect t="14882" r="29944" b="25629"/>
          <a:stretch/>
        </p:blipFill>
        <p:spPr>
          <a:xfrm>
            <a:off x="5780004" y="407318"/>
            <a:ext cx="3063240" cy="2540209"/>
          </a:xfrm>
          <a:prstGeom prst="rect">
            <a:avLst/>
          </a:prstGeom>
          <a:ln w="9525">
            <a:solidFill>
              <a:schemeClr val="tx2"/>
            </a:solidFill>
            <a:miter lim="800000"/>
            <a:headEnd/>
            <a:tailEnd/>
          </a:ln>
          <a:effectLst>
            <a:outerShdw blurRad="190500" algn="tl" rotWithShape="0">
              <a:srgbClr val="000000">
                <a:alpha val="60000"/>
              </a:srgbClr>
            </a:outerShdw>
          </a:effectLst>
        </p:spPr>
      </p:pic>
      <p:pic>
        <p:nvPicPr>
          <p:cNvPr id="9" name="Picture 8" descr="balances_smartphone.jpg"/>
          <p:cNvPicPr>
            <a:picLocks noChangeAspect="1"/>
          </p:cNvPicPr>
          <p:nvPr/>
        </p:nvPicPr>
        <p:blipFill rotWithShape="1">
          <a:blip r:embed="rId5">
            <a:extLst>
              <a:ext uri="{28A0092B-C50C-407E-A947-70E740481C1C}">
                <a14:useLocalDpi xmlns:a14="http://schemas.microsoft.com/office/drawing/2010/main" val="0"/>
              </a:ext>
            </a:extLst>
          </a:blip>
          <a:srcRect l="2905" r="2905"/>
          <a:stretch/>
        </p:blipFill>
        <p:spPr>
          <a:xfrm>
            <a:off x="5780004" y="3340465"/>
            <a:ext cx="3063762" cy="2697412"/>
          </a:xfrm>
          <a:prstGeom prst="rect">
            <a:avLst/>
          </a:prstGeom>
          <a:ln w="9525">
            <a:solidFill>
              <a:schemeClr val="tx2"/>
            </a:solidFill>
            <a:miter lim="800000"/>
            <a:headEnd/>
            <a:tailEnd/>
          </a:ln>
          <a:effectLst>
            <a:outerShdw blurRad="190500" algn="tl" rotWithShape="0">
              <a:srgbClr val="000000">
                <a:alpha val="60000"/>
              </a:srgbClr>
            </a:outerShdw>
          </a:effectLst>
        </p:spPr>
      </p:pic>
    </p:spTree>
    <p:extLst>
      <p:ext uri="{BB962C8B-B14F-4D97-AF65-F5344CB8AC3E}">
        <p14:creationId xmlns:p14="http://schemas.microsoft.com/office/powerpoint/2010/main" val="4117079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estatement1.jpg"/>
          <p:cNvPicPr>
            <a:picLocks noChangeAspect="1"/>
          </p:cNvPicPr>
          <p:nvPr/>
        </p:nvPicPr>
        <p:blipFill rotWithShape="1">
          <a:blip r:embed="rId3">
            <a:extLst>
              <a:ext uri="{28A0092B-C50C-407E-A947-70E740481C1C}">
                <a14:useLocalDpi xmlns:a14="http://schemas.microsoft.com/office/drawing/2010/main" val="0"/>
              </a:ext>
            </a:extLst>
          </a:blip>
          <a:srcRect l="13347" r="16428" b="31977"/>
          <a:stretch/>
        </p:blipFill>
        <p:spPr>
          <a:xfrm>
            <a:off x="0" y="550333"/>
            <a:ext cx="4259438" cy="6223000"/>
          </a:xfrm>
          <a:prstGeom prst="rect">
            <a:avLst/>
          </a:prstGeom>
        </p:spPr>
      </p:pic>
      <p:sp>
        <p:nvSpPr>
          <p:cNvPr id="6" name="Text Placeholder 2"/>
          <p:cNvSpPr txBox="1">
            <a:spLocks/>
          </p:cNvSpPr>
          <p:nvPr/>
        </p:nvSpPr>
        <p:spPr>
          <a:xfrm>
            <a:off x="3654847" y="506413"/>
            <a:ext cx="4267200" cy="12192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200" kern="1200">
                <a:solidFill>
                  <a:schemeClr val="bg1"/>
                </a:solidFill>
                <a:latin typeface="+mn-lt"/>
                <a:ea typeface="+mn-ea"/>
                <a:cs typeface="+mn-cs"/>
              </a:defRPr>
            </a:lvl1pPr>
            <a:lvl2pPr marL="457200" indent="0" algn="l" defTabSz="914400" rtl="0" eaLnBrk="1" latinLnBrk="0" hangingPunct="1">
              <a:spcBef>
                <a:spcPct val="20000"/>
              </a:spcBef>
              <a:buFontTx/>
              <a:buNone/>
              <a:defRPr sz="2800" kern="1200">
                <a:solidFill>
                  <a:schemeClr val="tx1"/>
                </a:solidFill>
                <a:latin typeface="+mn-lt"/>
                <a:ea typeface="+mn-ea"/>
                <a:cs typeface="+mn-cs"/>
              </a:defRPr>
            </a:lvl2pPr>
            <a:lvl3pPr marL="914400" indent="0" algn="l" defTabSz="914400" rtl="0" eaLnBrk="1" latinLnBrk="0" hangingPunct="1">
              <a:spcBef>
                <a:spcPct val="20000"/>
              </a:spcBef>
              <a:buFontTx/>
              <a:buNone/>
              <a:defRPr sz="2400" kern="1200">
                <a:solidFill>
                  <a:schemeClr val="tx1"/>
                </a:solidFill>
                <a:latin typeface="+mn-lt"/>
                <a:ea typeface="+mn-ea"/>
                <a:cs typeface="+mn-cs"/>
              </a:defRPr>
            </a:lvl3pPr>
            <a:lvl4pPr marL="1371600" indent="0" algn="l" defTabSz="914400" rtl="0" eaLnBrk="1" latinLnBrk="0" hangingPunct="1">
              <a:spcBef>
                <a:spcPct val="20000"/>
              </a:spcBef>
              <a:buFontTx/>
              <a:buNone/>
              <a:defRPr sz="2000" kern="1200">
                <a:solidFill>
                  <a:schemeClr val="tx1"/>
                </a:solidFill>
                <a:latin typeface="+mn-lt"/>
                <a:ea typeface="+mn-ea"/>
                <a:cs typeface="+mn-cs"/>
              </a:defRPr>
            </a:lvl4pPr>
            <a:lvl5pPr marL="1828800" indent="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smtClean="0">
                <a:solidFill>
                  <a:schemeClr val="tx2"/>
                </a:solidFill>
                <a:latin typeface="News Gothic Std" pitchFamily="34" charset="0"/>
              </a:rPr>
              <a:t>Opt for eStatements</a:t>
            </a:r>
            <a:endParaRPr lang="en-US" sz="2800" b="1" dirty="0">
              <a:solidFill>
                <a:schemeClr val="tx2"/>
              </a:solidFill>
              <a:latin typeface="News Gothic Std" pitchFamily="34" charset="0"/>
            </a:endParaRPr>
          </a:p>
        </p:txBody>
      </p:sp>
      <p:sp>
        <p:nvSpPr>
          <p:cNvPr id="8" name="Rectangle 7"/>
          <p:cNvSpPr/>
          <p:nvPr/>
        </p:nvSpPr>
        <p:spPr>
          <a:xfrm>
            <a:off x="4346205" y="1254126"/>
            <a:ext cx="4707477" cy="4016484"/>
          </a:xfrm>
          <a:prstGeom prst="rect">
            <a:avLst/>
          </a:prstGeom>
        </p:spPr>
        <p:txBody>
          <a:bodyPr wrap="square">
            <a:spAutoFit/>
          </a:bodyPr>
          <a:lstStyle/>
          <a:p>
            <a:pPr marL="457200" indent="-457200">
              <a:spcBef>
                <a:spcPts val="900"/>
              </a:spcBef>
              <a:spcAft>
                <a:spcPts val="900"/>
              </a:spcAft>
              <a:buBlip>
                <a:blip r:embed="rId4"/>
              </a:buBlip>
            </a:pPr>
            <a:r>
              <a:rPr lang="en-US" dirty="0">
                <a:solidFill>
                  <a:schemeClr val="tx1">
                    <a:lumMod val="75000"/>
                    <a:lumOff val="25000"/>
                  </a:schemeClr>
                </a:solidFill>
                <a:latin typeface="News Gothic Std" pitchFamily="34" charset="0"/>
              </a:rPr>
              <a:t>No need to wait for the U.S. Mail. </a:t>
            </a:r>
          </a:p>
          <a:p>
            <a:pPr marL="457200" indent="-457200">
              <a:spcBef>
                <a:spcPts val="900"/>
              </a:spcBef>
              <a:spcAft>
                <a:spcPts val="900"/>
              </a:spcAft>
              <a:buBlip>
                <a:blip r:embed="rId4"/>
              </a:buBlip>
            </a:pPr>
            <a:r>
              <a:rPr lang="en-US" dirty="0">
                <a:solidFill>
                  <a:schemeClr val="tx1">
                    <a:lumMod val="75000"/>
                    <a:lumOff val="25000"/>
                  </a:schemeClr>
                </a:solidFill>
                <a:latin typeface="News Gothic Std" pitchFamily="34" charset="0"/>
              </a:rPr>
              <a:t>Receive an e-mail reminder when </a:t>
            </a:r>
            <a:r>
              <a:rPr lang="en-US" dirty="0" smtClean="0">
                <a:solidFill>
                  <a:schemeClr val="tx1">
                    <a:lumMod val="75000"/>
                    <a:lumOff val="25000"/>
                  </a:schemeClr>
                </a:solidFill>
                <a:latin typeface="News Gothic Std" pitchFamily="34" charset="0"/>
              </a:rPr>
              <a:t/>
            </a:r>
            <a:br>
              <a:rPr lang="en-US" dirty="0" smtClean="0">
                <a:solidFill>
                  <a:schemeClr val="tx1">
                    <a:lumMod val="75000"/>
                    <a:lumOff val="25000"/>
                  </a:schemeClr>
                </a:solidFill>
                <a:latin typeface="News Gothic Std" pitchFamily="34" charset="0"/>
              </a:rPr>
            </a:br>
            <a:r>
              <a:rPr lang="en-US" dirty="0" smtClean="0">
                <a:solidFill>
                  <a:schemeClr val="tx1">
                    <a:lumMod val="75000"/>
                    <a:lumOff val="25000"/>
                  </a:schemeClr>
                </a:solidFill>
                <a:latin typeface="News Gothic Std" pitchFamily="34" charset="0"/>
              </a:rPr>
              <a:t>your </a:t>
            </a:r>
            <a:r>
              <a:rPr lang="en-US" dirty="0">
                <a:solidFill>
                  <a:schemeClr val="tx1">
                    <a:lumMod val="75000"/>
                    <a:lumOff val="25000"/>
                  </a:schemeClr>
                </a:solidFill>
                <a:latin typeface="News Gothic Std" pitchFamily="34" charset="0"/>
              </a:rPr>
              <a:t>statements are ready for viewing.</a:t>
            </a:r>
          </a:p>
          <a:p>
            <a:pPr marL="457200" indent="-457200">
              <a:spcBef>
                <a:spcPts val="900"/>
              </a:spcBef>
              <a:spcAft>
                <a:spcPts val="900"/>
              </a:spcAft>
              <a:buBlip>
                <a:blip r:embed="rId4"/>
              </a:buBlip>
            </a:pPr>
            <a:r>
              <a:rPr lang="en-US" dirty="0">
                <a:solidFill>
                  <a:schemeClr val="tx1">
                    <a:lumMod val="75000"/>
                    <a:lumOff val="25000"/>
                  </a:schemeClr>
                </a:solidFill>
                <a:latin typeface="News Gothic Std" pitchFamily="34" charset="0"/>
              </a:rPr>
              <a:t>Because you bypass the home mailbox, you prevent possible mail theft, a common starting point for </a:t>
            </a:r>
            <a:r>
              <a:rPr lang="en-US" dirty="0" smtClean="0">
                <a:solidFill>
                  <a:schemeClr val="tx1">
                    <a:lumMod val="75000"/>
                    <a:lumOff val="25000"/>
                  </a:schemeClr>
                </a:solidFill>
                <a:latin typeface="News Gothic Std" pitchFamily="34" charset="0"/>
              </a:rPr>
              <a:t>ID </a:t>
            </a:r>
            <a:r>
              <a:rPr lang="en-US" dirty="0">
                <a:solidFill>
                  <a:schemeClr val="tx1">
                    <a:lumMod val="75000"/>
                    <a:lumOff val="25000"/>
                  </a:schemeClr>
                </a:solidFill>
                <a:latin typeface="News Gothic Std" pitchFamily="34" charset="0"/>
              </a:rPr>
              <a:t>theft.</a:t>
            </a:r>
          </a:p>
          <a:p>
            <a:pPr marL="457200" indent="-457200">
              <a:spcBef>
                <a:spcPts val="900"/>
              </a:spcBef>
              <a:spcAft>
                <a:spcPts val="900"/>
              </a:spcAft>
              <a:buBlip>
                <a:blip r:embed="rId4"/>
              </a:buBlip>
            </a:pPr>
            <a:r>
              <a:rPr lang="en-US" dirty="0">
                <a:solidFill>
                  <a:schemeClr val="tx1">
                    <a:lumMod val="75000"/>
                    <a:lumOff val="25000"/>
                  </a:schemeClr>
                </a:solidFill>
                <a:latin typeface="News Gothic Std" pitchFamily="34" charset="0"/>
              </a:rPr>
              <a:t>Choose to print </a:t>
            </a:r>
            <a:r>
              <a:rPr lang="en-US" dirty="0" smtClean="0">
                <a:solidFill>
                  <a:schemeClr val="tx1">
                    <a:lumMod val="75000"/>
                    <a:lumOff val="25000"/>
                  </a:schemeClr>
                </a:solidFill>
                <a:latin typeface="News Gothic Std" pitchFamily="34" charset="0"/>
              </a:rPr>
              <a:t>statements or download </a:t>
            </a:r>
            <a:r>
              <a:rPr lang="en-US" dirty="0">
                <a:solidFill>
                  <a:schemeClr val="tx1">
                    <a:lumMod val="75000"/>
                    <a:lumOff val="25000"/>
                  </a:schemeClr>
                </a:solidFill>
                <a:latin typeface="News Gothic Std" pitchFamily="34" charset="0"/>
              </a:rPr>
              <a:t>them to your personal computer.</a:t>
            </a:r>
          </a:p>
          <a:p>
            <a:pPr marL="457200" indent="-457200">
              <a:spcBef>
                <a:spcPts val="900"/>
              </a:spcBef>
              <a:spcAft>
                <a:spcPts val="900"/>
              </a:spcAft>
              <a:buBlip>
                <a:blip r:embed="rId4"/>
              </a:buBlip>
            </a:pPr>
            <a:r>
              <a:rPr lang="en-US" dirty="0">
                <a:solidFill>
                  <a:schemeClr val="tx1">
                    <a:lumMod val="75000"/>
                    <a:lumOff val="25000"/>
                  </a:schemeClr>
                </a:solidFill>
                <a:latin typeface="News Gothic Std" pitchFamily="34" charset="0"/>
              </a:rPr>
              <a:t>Reduce </a:t>
            </a:r>
            <a:r>
              <a:rPr lang="en-US" dirty="0" smtClean="0">
                <a:solidFill>
                  <a:schemeClr val="tx1">
                    <a:lumMod val="75000"/>
                    <a:lumOff val="25000"/>
                  </a:schemeClr>
                </a:solidFill>
                <a:latin typeface="News Gothic Std" pitchFamily="34" charset="0"/>
              </a:rPr>
              <a:t>clutter.</a:t>
            </a:r>
            <a:endParaRPr lang="en-US" dirty="0">
              <a:solidFill>
                <a:schemeClr val="tx1">
                  <a:lumMod val="75000"/>
                  <a:lumOff val="25000"/>
                </a:schemeClr>
              </a:solidFill>
              <a:latin typeface="News Gothic Std" pitchFamily="34" charset="0"/>
            </a:endParaRPr>
          </a:p>
          <a:p>
            <a:pPr marL="457200" indent="-457200">
              <a:spcBef>
                <a:spcPts val="900"/>
              </a:spcBef>
              <a:spcAft>
                <a:spcPts val="900"/>
              </a:spcAft>
              <a:buBlip>
                <a:blip r:embed="rId4"/>
              </a:buBlip>
            </a:pPr>
            <a:r>
              <a:rPr lang="en-US" dirty="0">
                <a:solidFill>
                  <a:schemeClr val="tx1">
                    <a:lumMod val="75000"/>
                    <a:lumOff val="25000"/>
                  </a:schemeClr>
                </a:solidFill>
                <a:latin typeface="News Gothic Std" pitchFamily="34" charset="0"/>
              </a:rPr>
              <a:t>View past statements.</a:t>
            </a:r>
          </a:p>
        </p:txBody>
      </p:sp>
      <p:sp>
        <p:nvSpPr>
          <p:cNvPr id="5"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18</a:t>
            </a:fld>
            <a:endParaRPr lang="en-US" sz="1200" dirty="0">
              <a:latin typeface="News Gothic Std" pitchFamily="34" charset="0"/>
            </a:endParaRPr>
          </a:p>
        </p:txBody>
      </p:sp>
    </p:spTree>
    <p:extLst>
      <p:ext uri="{BB962C8B-B14F-4D97-AF65-F5344CB8AC3E}">
        <p14:creationId xmlns:p14="http://schemas.microsoft.com/office/powerpoint/2010/main" val="1007478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0167" r="15271"/>
          <a:stretch/>
        </p:blipFill>
        <p:spPr>
          <a:xfrm>
            <a:off x="0" y="1"/>
            <a:ext cx="4527170" cy="6772752"/>
          </a:xfrm>
          <a:prstGeom prst="rect">
            <a:avLst/>
          </a:prstGeom>
        </p:spPr>
      </p:pic>
      <p:sp>
        <p:nvSpPr>
          <p:cNvPr id="5"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solidFill>
                  <a:prstClr val="black"/>
                </a:solidFill>
                <a:latin typeface="News Gothic Std" pitchFamily="34" charset="0"/>
              </a:rPr>
              <a:pPr marL="274320"/>
              <a:t>19</a:t>
            </a:fld>
            <a:endParaRPr lang="en-US" sz="1200" dirty="0">
              <a:solidFill>
                <a:prstClr val="black"/>
              </a:solidFill>
              <a:latin typeface="News Gothic Std" pitchFamily="34" charset="0"/>
            </a:endParaRPr>
          </a:p>
        </p:txBody>
      </p:sp>
      <p:sp>
        <p:nvSpPr>
          <p:cNvPr id="11"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solidFill>
                  <a:schemeClr val="bg1"/>
                </a:solidFill>
                <a:latin typeface="News Gothic Std" pitchFamily="34" charset="0"/>
              </a:rPr>
              <a:pPr marL="274320"/>
              <a:t>19</a:t>
            </a:fld>
            <a:endParaRPr lang="en-US" sz="1200" dirty="0">
              <a:solidFill>
                <a:schemeClr val="bg1"/>
              </a:solidFill>
              <a:latin typeface="News Gothic Std" pitchFamily="34" charset="0"/>
            </a:endParaRPr>
          </a:p>
        </p:txBody>
      </p:sp>
      <p:sp>
        <p:nvSpPr>
          <p:cNvPr id="18" name="Rectangle 17"/>
          <p:cNvSpPr/>
          <p:nvPr/>
        </p:nvSpPr>
        <p:spPr>
          <a:xfrm rot="16200000">
            <a:off x="1674699" y="3899962"/>
            <a:ext cx="5710769" cy="45719"/>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accent2">
                  <a:lumMod val="20000"/>
                  <a:lumOff val="80000"/>
                </a:schemeClr>
              </a:solidFill>
            </a:endParaRPr>
          </a:p>
        </p:txBody>
      </p:sp>
      <p:sp>
        <p:nvSpPr>
          <p:cNvPr id="19" name="Oval 18"/>
          <p:cNvSpPr/>
          <p:nvPr/>
        </p:nvSpPr>
        <p:spPr>
          <a:xfrm>
            <a:off x="4360653" y="738439"/>
            <a:ext cx="329001" cy="329001"/>
          </a:xfrm>
          <a:prstGeom prst="ellipse">
            <a:avLst/>
          </a:prstGeom>
          <a:solidFill>
            <a:schemeClr val="accent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4429554" y="3886200"/>
            <a:ext cx="180339" cy="180339"/>
          </a:xfrm>
          <a:prstGeom prst="ellipse">
            <a:avLst/>
          </a:prstGeom>
          <a:solidFill>
            <a:schemeClr val="accent2">
              <a:lumMod val="60000"/>
              <a:lumOff val="40000"/>
            </a:schemeClr>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4429555" y="2334261"/>
            <a:ext cx="180339" cy="180339"/>
          </a:xfrm>
          <a:prstGeom prst="ellipse">
            <a:avLst/>
          </a:prstGeom>
          <a:solidFill>
            <a:schemeClr val="accent3">
              <a:lumMod val="60000"/>
              <a:lumOff val="40000"/>
            </a:schemeClr>
          </a:solidFill>
          <a:ln w="571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4439913" y="5542345"/>
            <a:ext cx="180339" cy="180339"/>
          </a:xfrm>
          <a:prstGeom prst="ellipse">
            <a:avLst/>
          </a:prstGeom>
          <a:solidFill>
            <a:schemeClr val="accent4"/>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10"/>
          <p:cNvSpPr>
            <a:spLocks noGrp="1"/>
          </p:cNvSpPr>
          <p:nvPr>
            <p:ph type="body" sz="quarter" idx="10"/>
          </p:nvPr>
        </p:nvSpPr>
        <p:spPr>
          <a:xfrm>
            <a:off x="4952999" y="666749"/>
            <a:ext cx="4191001" cy="2883183"/>
          </a:xfrm>
        </p:spPr>
        <p:txBody>
          <a:bodyPr/>
          <a:lstStyle/>
          <a:p>
            <a:r>
              <a:rPr lang="en-US" dirty="0">
                <a:latin typeface="News Gothic Std" pitchFamily="34" charset="0"/>
              </a:rPr>
              <a:t>Check Credit Reports and </a:t>
            </a:r>
            <a:r>
              <a:rPr lang="en-US" dirty="0" smtClean="0">
                <a:latin typeface="News Gothic Std" pitchFamily="34" charset="0"/>
              </a:rPr>
              <a:t>Score Annually</a:t>
            </a:r>
            <a:endParaRPr lang="en-US" dirty="0">
              <a:latin typeface="News Gothic Std" pitchFamily="34" charset="0"/>
            </a:endParaRPr>
          </a:p>
        </p:txBody>
      </p:sp>
      <p:sp>
        <p:nvSpPr>
          <p:cNvPr id="12" name="Rectangle 11"/>
          <p:cNvSpPr/>
          <p:nvPr/>
        </p:nvSpPr>
        <p:spPr>
          <a:xfrm>
            <a:off x="4927226" y="2438394"/>
            <a:ext cx="4126456" cy="1661993"/>
          </a:xfrm>
          <a:prstGeom prst="rect">
            <a:avLst/>
          </a:prstGeom>
        </p:spPr>
        <p:txBody>
          <a:bodyPr wrap="square">
            <a:spAutoFit/>
          </a:bodyPr>
          <a:lstStyle/>
          <a:p>
            <a:pPr>
              <a:spcBef>
                <a:spcPts val="900"/>
              </a:spcBef>
              <a:spcAft>
                <a:spcPts val="900"/>
              </a:spcAft>
            </a:pPr>
            <a:r>
              <a:rPr lang="en-US" dirty="0" smtClean="0">
                <a:solidFill>
                  <a:schemeClr val="tx1">
                    <a:lumMod val="75000"/>
                    <a:lumOff val="25000"/>
                  </a:schemeClr>
                </a:solidFill>
                <a:latin typeface="News Gothic Std" pitchFamily="34" charset="0"/>
              </a:rPr>
              <a:t>Request a FREE annual credit report:</a:t>
            </a:r>
          </a:p>
          <a:p>
            <a:pPr marL="457200" indent="-457200">
              <a:spcBef>
                <a:spcPts val="900"/>
              </a:spcBef>
              <a:spcAft>
                <a:spcPts val="900"/>
              </a:spcAft>
              <a:buBlip>
                <a:blip r:embed="rId4"/>
              </a:buBlip>
            </a:pPr>
            <a:r>
              <a:rPr lang="en-US" dirty="0" smtClean="0">
                <a:solidFill>
                  <a:schemeClr val="tx1">
                    <a:lumMod val="75000"/>
                    <a:lumOff val="25000"/>
                  </a:schemeClr>
                </a:solidFill>
                <a:latin typeface="News Gothic Std" pitchFamily="34" charset="0"/>
              </a:rPr>
              <a:t>Submit a request online at </a:t>
            </a:r>
            <a:r>
              <a:rPr lang="en-US" b="1" dirty="0" smtClean="0">
                <a:solidFill>
                  <a:schemeClr val="tx1">
                    <a:lumMod val="75000"/>
                    <a:lumOff val="25000"/>
                  </a:schemeClr>
                </a:solidFill>
                <a:latin typeface="News Gothic Std" pitchFamily="34" charset="0"/>
              </a:rPr>
              <a:t>www.annualcreditreport.com</a:t>
            </a:r>
          </a:p>
          <a:p>
            <a:pPr marL="457200" indent="-457200">
              <a:spcBef>
                <a:spcPts val="900"/>
              </a:spcBef>
              <a:spcAft>
                <a:spcPts val="900"/>
              </a:spcAft>
              <a:buBlip>
                <a:blip r:embed="rId4"/>
              </a:buBlip>
            </a:pPr>
            <a:r>
              <a:rPr lang="en-US" dirty="0" smtClean="0">
                <a:solidFill>
                  <a:schemeClr val="tx1">
                    <a:lumMod val="75000"/>
                    <a:lumOff val="25000"/>
                  </a:schemeClr>
                </a:solidFill>
                <a:latin typeface="News Gothic Std" pitchFamily="34" charset="0"/>
              </a:rPr>
              <a:t>Call toll-free: </a:t>
            </a:r>
            <a:r>
              <a:rPr lang="en-US" b="1" dirty="0" smtClean="0">
                <a:solidFill>
                  <a:schemeClr val="tx1">
                    <a:lumMod val="75000"/>
                    <a:lumOff val="25000"/>
                  </a:schemeClr>
                </a:solidFill>
                <a:latin typeface="News Gothic Std" pitchFamily="34" charset="0"/>
              </a:rPr>
              <a:t>1-877-322-8228</a:t>
            </a:r>
            <a:endParaRPr lang="en-US" b="1" dirty="0">
              <a:solidFill>
                <a:schemeClr val="tx1">
                  <a:lumMod val="75000"/>
                  <a:lumOff val="25000"/>
                </a:schemeClr>
              </a:solidFill>
              <a:latin typeface="News Gothic Std" pitchFamily="34" charset="0"/>
            </a:endParaRPr>
          </a:p>
        </p:txBody>
      </p:sp>
    </p:spTree>
    <p:extLst>
      <p:ext uri="{BB962C8B-B14F-4D97-AF65-F5344CB8AC3E}">
        <p14:creationId xmlns:p14="http://schemas.microsoft.com/office/powerpoint/2010/main" val="3975961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51263" y="4167188"/>
            <a:ext cx="1641475"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bwMode="auto">
          <a:xfrm flipV="1">
            <a:off x="3751263" y="4070350"/>
            <a:ext cx="1760537" cy="822325"/>
          </a:xfrm>
          <a:prstGeom prst="line">
            <a:avLst/>
          </a:prstGeom>
          <a:ln w="76200">
            <a:solidFill>
              <a:schemeClr val="accent6"/>
            </a:solidFill>
            <a:headEnd type="none" w="med" len="med"/>
            <a:tailEnd type="none" w="med" len="med"/>
          </a:ln>
          <a:extLst/>
        </p:spPr>
        <p:style>
          <a:lnRef idx="3">
            <a:schemeClr val="accent5"/>
          </a:lnRef>
          <a:fillRef idx="0">
            <a:schemeClr val="accent5"/>
          </a:fillRef>
          <a:effectRef idx="2">
            <a:schemeClr val="accent5"/>
          </a:effectRef>
          <a:fontRef idx="minor">
            <a:schemeClr val="tx1"/>
          </a:fontRef>
        </p:style>
      </p:cxnSp>
      <p:sp>
        <p:nvSpPr>
          <p:cNvPr id="6" name="Rectangle 2"/>
          <p:cNvSpPr txBox="1">
            <a:spLocks noChangeArrowheads="1"/>
          </p:cNvSpPr>
          <p:nvPr/>
        </p:nvSpPr>
        <p:spPr bwMode="auto">
          <a:xfrm>
            <a:off x="0" y="3041650"/>
            <a:ext cx="9144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algn="ctr" eaLnBrk="1" hangingPunct="1">
              <a:lnSpc>
                <a:spcPct val="90000"/>
              </a:lnSpc>
              <a:spcBef>
                <a:spcPct val="0"/>
              </a:spcBef>
              <a:defRPr/>
            </a:pPr>
            <a:r>
              <a:rPr lang="en-US" sz="2800" b="1" cap="all" dirty="0" smtClean="0">
                <a:solidFill>
                  <a:schemeClr val="tx2"/>
                </a:solidFill>
                <a:latin typeface="News Gothic Std" pitchFamily="34" charset="0"/>
                <a:cs typeface="Arial" charset="0"/>
              </a:rPr>
              <a:t>Hidden Slide: </a:t>
            </a:r>
            <a:br>
              <a:rPr lang="en-US" sz="2800" b="1" cap="all" dirty="0" smtClean="0">
                <a:solidFill>
                  <a:schemeClr val="tx2"/>
                </a:solidFill>
                <a:latin typeface="News Gothic Std" pitchFamily="34" charset="0"/>
                <a:cs typeface="Arial" charset="0"/>
              </a:rPr>
            </a:br>
            <a:r>
              <a:rPr lang="en-US" sz="2400" dirty="0" smtClean="0">
                <a:solidFill>
                  <a:schemeClr val="tx2"/>
                </a:solidFill>
                <a:latin typeface="News Gothic Std" pitchFamily="34" charset="0"/>
                <a:cs typeface="Arial" charset="0"/>
              </a:rPr>
              <a:t>Facilitator Preparation Instructions</a:t>
            </a:r>
          </a:p>
        </p:txBody>
      </p:sp>
      <p:sp>
        <p:nvSpPr>
          <p:cNvPr id="5"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2</a:t>
            </a:fld>
            <a:endParaRPr lang="en-US" sz="1200" dirty="0">
              <a:latin typeface="News Gothic Std" pitchFamily="34" charset="0"/>
            </a:endParaRPr>
          </a:p>
        </p:txBody>
      </p:sp>
    </p:spTree>
    <p:extLst>
      <p:ext uri="{BB962C8B-B14F-4D97-AF65-F5344CB8AC3E}">
        <p14:creationId xmlns:p14="http://schemas.microsoft.com/office/powerpoint/2010/main" val="1790456584"/>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5247633" y="4192817"/>
            <a:ext cx="3658242" cy="2438827"/>
          </a:xfrm>
          <a:prstGeom prst="rect">
            <a:avLst/>
          </a:prstGeom>
        </p:spPr>
      </p:pic>
      <p:sp>
        <p:nvSpPr>
          <p:cNvPr id="5"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20</a:t>
            </a:fld>
            <a:endParaRPr lang="en-US" sz="1200" dirty="0">
              <a:latin typeface="News Gothic Std"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0577" y="6327794"/>
            <a:ext cx="1799441" cy="298007"/>
          </a:xfrm>
          <a:prstGeom prst="rect">
            <a:avLst/>
          </a:prstGeom>
        </p:spPr>
      </p:pic>
      <p:sp>
        <p:nvSpPr>
          <p:cNvPr id="3" name="Rectangle 2"/>
          <p:cNvSpPr/>
          <p:nvPr/>
        </p:nvSpPr>
        <p:spPr>
          <a:xfrm>
            <a:off x="5750093" y="1528573"/>
            <a:ext cx="388043" cy="1646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0" y="6781800"/>
            <a:ext cx="228600"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28600" y="6782446"/>
            <a:ext cx="457200" cy="762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85800" y="6782446"/>
            <a:ext cx="685800" cy="762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371600" y="6782446"/>
            <a:ext cx="3200400" cy="7555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572000" y="6782446"/>
            <a:ext cx="2209800" cy="7555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781800" y="6782446"/>
            <a:ext cx="2362200" cy="7555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saving.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886" y="4194620"/>
            <a:ext cx="3662847" cy="2437024"/>
          </a:xfrm>
          <a:prstGeom prst="rect">
            <a:avLst/>
          </a:prstGeom>
        </p:spPr>
      </p:pic>
      <p:sp>
        <p:nvSpPr>
          <p:cNvPr id="21" name="Rectangle 20"/>
          <p:cNvSpPr/>
          <p:nvPr/>
        </p:nvSpPr>
        <p:spPr>
          <a:xfrm>
            <a:off x="241391" y="2893178"/>
            <a:ext cx="4776697" cy="10706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 Placeholder 5"/>
          <p:cNvSpPr>
            <a:spLocks noGrp="1"/>
          </p:cNvSpPr>
          <p:nvPr>
            <p:ph type="body" sz="quarter" idx="11"/>
          </p:nvPr>
        </p:nvSpPr>
        <p:spPr>
          <a:xfrm>
            <a:off x="125943" y="3205937"/>
            <a:ext cx="4775346" cy="944628"/>
          </a:xfrm>
          <a:prstGeom prst="rect">
            <a:avLst/>
          </a:prstGeom>
        </p:spPr>
        <p:txBody>
          <a:bodyPr/>
          <a:lstStyle/>
          <a:p>
            <a:pPr marL="0" indent="0" algn="r">
              <a:buNone/>
            </a:pPr>
            <a:r>
              <a:rPr lang="en-US" sz="2400" dirty="0" smtClean="0">
                <a:solidFill>
                  <a:schemeClr val="bg1"/>
                </a:solidFill>
                <a:latin typeface="News Gothic Std" pitchFamily="34" charset="0"/>
              </a:rPr>
              <a:t>Make Saving Easier</a:t>
            </a:r>
            <a:endParaRPr lang="en-US" sz="2400" dirty="0">
              <a:solidFill>
                <a:schemeClr val="bg1"/>
              </a:solidFill>
              <a:latin typeface="News Gothic Std" pitchFamily="34" charset="0"/>
            </a:endParaRPr>
          </a:p>
        </p:txBody>
      </p:sp>
      <p:sp>
        <p:nvSpPr>
          <p:cNvPr id="23" name="Rectangle 22"/>
          <p:cNvSpPr/>
          <p:nvPr/>
        </p:nvSpPr>
        <p:spPr>
          <a:xfrm>
            <a:off x="241391" y="230918"/>
            <a:ext cx="1007546" cy="24351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4145629" y="4196510"/>
            <a:ext cx="871108" cy="24351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descr="manage2.jpg"/>
          <p:cNvPicPr>
            <a:picLocks noChangeAspect="1"/>
          </p:cNvPicPr>
          <p:nvPr/>
        </p:nvPicPr>
        <p:blipFill rotWithShape="1">
          <a:blip r:embed="rId6">
            <a:alphaModFix amt="20000"/>
            <a:extLst>
              <a:ext uri="{28A0092B-C50C-407E-A947-70E740481C1C}">
                <a14:useLocalDpi xmlns:a14="http://schemas.microsoft.com/office/drawing/2010/main" val="0"/>
              </a:ext>
            </a:extLst>
          </a:blip>
          <a:srcRect t="11057" b="19918"/>
          <a:stretch/>
        </p:blipFill>
        <p:spPr>
          <a:xfrm>
            <a:off x="5248863" y="219075"/>
            <a:ext cx="3650678" cy="3743456"/>
          </a:xfrm>
          <a:prstGeom prst="rect">
            <a:avLst/>
          </a:prstGeom>
        </p:spPr>
      </p:pic>
      <p:pic>
        <p:nvPicPr>
          <p:cNvPr id="22" name="Picture 21"/>
          <p:cNvPicPr>
            <a:picLocks noChangeAspect="1"/>
          </p:cNvPicPr>
          <p:nvPr/>
        </p:nvPicPr>
        <p:blipFill>
          <a:blip r:embed="rId7">
            <a:alphaModFix amt="20000"/>
            <a:extLst>
              <a:ext uri="{28A0092B-C50C-407E-A947-70E740481C1C}">
                <a14:useLocalDpi xmlns:a14="http://schemas.microsoft.com/office/drawing/2010/main" val="0"/>
              </a:ext>
            </a:extLst>
          </a:blip>
          <a:stretch>
            <a:fillRect/>
          </a:stretch>
        </p:blipFill>
        <p:spPr>
          <a:xfrm>
            <a:off x="1474413" y="231754"/>
            <a:ext cx="3553820" cy="2437462"/>
          </a:xfrm>
          <a:prstGeom prst="rect">
            <a:avLst/>
          </a:prstGeom>
        </p:spPr>
      </p:pic>
    </p:spTree>
    <p:extLst>
      <p:ext uri="{BB962C8B-B14F-4D97-AF65-F5344CB8AC3E}">
        <p14:creationId xmlns:p14="http://schemas.microsoft.com/office/powerpoint/2010/main" val="17331290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utomate-savings2a.jpg"/>
          <p:cNvPicPr>
            <a:picLocks noChangeAspect="1"/>
          </p:cNvPicPr>
          <p:nvPr/>
        </p:nvPicPr>
        <p:blipFill rotWithShape="1">
          <a:blip r:embed="rId3">
            <a:extLst>
              <a:ext uri="{28A0092B-C50C-407E-A947-70E740481C1C}">
                <a14:useLocalDpi xmlns:a14="http://schemas.microsoft.com/office/drawing/2010/main" val="0"/>
              </a:ext>
            </a:extLst>
          </a:blip>
          <a:srcRect b="6512"/>
          <a:stretch/>
        </p:blipFill>
        <p:spPr>
          <a:xfrm>
            <a:off x="0" y="2034841"/>
            <a:ext cx="9144000" cy="4746612"/>
          </a:xfrm>
          <a:prstGeom prst="rect">
            <a:avLst/>
          </a:prstGeom>
        </p:spPr>
      </p:pic>
      <p:sp>
        <p:nvSpPr>
          <p:cNvPr id="6" name="Text Placeholder 5"/>
          <p:cNvSpPr>
            <a:spLocks noGrp="1"/>
          </p:cNvSpPr>
          <p:nvPr>
            <p:ph type="body" sz="quarter" idx="10"/>
          </p:nvPr>
        </p:nvSpPr>
        <p:spPr>
          <a:xfrm>
            <a:off x="609600" y="964086"/>
            <a:ext cx="8229600" cy="523876"/>
          </a:xfrm>
        </p:spPr>
        <p:txBody>
          <a:bodyPr/>
          <a:lstStyle/>
          <a:p>
            <a:r>
              <a:rPr lang="en-US" sz="17500" b="1" dirty="0" smtClean="0">
                <a:solidFill>
                  <a:schemeClr val="accent2"/>
                </a:solidFill>
                <a:latin typeface="News Gothic Std" pitchFamily="34" charset="0"/>
              </a:rPr>
              <a:t> </a:t>
            </a:r>
            <a:endParaRPr lang="en-US" sz="17500" b="1" dirty="0">
              <a:solidFill>
                <a:schemeClr val="accent2"/>
              </a:solidFill>
              <a:latin typeface="News Gothic Std" pitchFamily="34" charset="0"/>
            </a:endParaRPr>
          </a:p>
        </p:txBody>
      </p:sp>
      <p:sp>
        <p:nvSpPr>
          <p:cNvPr id="7" name="Text Placeholder 1"/>
          <p:cNvSpPr>
            <a:spLocks noGrp="1"/>
          </p:cNvSpPr>
          <p:nvPr>
            <p:ph type="body" sz="quarter" idx="11"/>
          </p:nvPr>
        </p:nvSpPr>
        <p:spPr>
          <a:xfrm>
            <a:off x="381000" y="121136"/>
            <a:ext cx="8248650" cy="523875"/>
          </a:xfrm>
        </p:spPr>
        <p:txBody>
          <a:bodyPr>
            <a:noAutofit/>
          </a:bodyPr>
          <a:lstStyle/>
          <a:p>
            <a:r>
              <a:rPr lang="en-US" dirty="0" smtClean="0">
                <a:solidFill>
                  <a:schemeClr val="tx2"/>
                </a:solidFill>
                <a:latin typeface="News Gothic Std" pitchFamily="34" charset="0"/>
              </a:rPr>
              <a:t>AUTOMATE SAVINGS</a:t>
            </a:r>
            <a:endParaRPr lang="en-US" dirty="0">
              <a:solidFill>
                <a:schemeClr val="tx2"/>
              </a:solidFill>
              <a:latin typeface="News Gothic Std" pitchFamily="34" charset="0"/>
            </a:endParaRPr>
          </a:p>
        </p:txBody>
      </p:sp>
      <p:sp>
        <p:nvSpPr>
          <p:cNvPr id="5"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21</a:t>
            </a:fld>
            <a:endParaRPr lang="en-US" sz="1200" dirty="0">
              <a:latin typeface="News Gothic Std" pitchFamily="34"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0577" y="6327794"/>
            <a:ext cx="1799441" cy="298007"/>
          </a:xfrm>
          <a:prstGeom prst="rect">
            <a:avLst/>
          </a:prstGeom>
        </p:spPr>
      </p:pic>
      <p:grpSp>
        <p:nvGrpSpPr>
          <p:cNvPr id="8" name="Group 7"/>
          <p:cNvGrpSpPr/>
          <p:nvPr/>
        </p:nvGrpSpPr>
        <p:grpSpPr>
          <a:xfrm>
            <a:off x="259894" y="951326"/>
            <a:ext cx="3923300" cy="2948458"/>
            <a:chOff x="259894" y="986600"/>
            <a:chExt cx="3923300" cy="2948458"/>
          </a:xfrm>
        </p:grpSpPr>
        <p:pic>
          <p:nvPicPr>
            <p:cNvPr id="9" name="Picture 8" descr="B05_Geezeo_Branded_NetWorth.png"/>
            <p:cNvPicPr>
              <a:picLocks noChangeAspect="1"/>
            </p:cNvPicPr>
            <p:nvPr/>
          </p:nvPicPr>
          <p:blipFill rotWithShape="1">
            <a:blip r:embed="rId5">
              <a:extLst>
                <a:ext uri="{28A0092B-C50C-407E-A947-70E740481C1C}">
                  <a14:useLocalDpi xmlns:a14="http://schemas.microsoft.com/office/drawing/2010/main" val="0"/>
                </a:ext>
              </a:extLst>
            </a:blip>
            <a:srcRect t="15180" r="8783" b="14623"/>
            <a:stretch/>
          </p:blipFill>
          <p:spPr>
            <a:xfrm>
              <a:off x="259894" y="986600"/>
              <a:ext cx="3923300" cy="2948458"/>
            </a:xfrm>
            <a:prstGeom prst="rect">
              <a:avLst/>
            </a:prstGeom>
            <a:ln w="9525">
              <a:solidFill>
                <a:schemeClr val="tx2"/>
              </a:solidFill>
              <a:miter lim="800000"/>
              <a:headEnd/>
              <a:tailEnd/>
            </a:ln>
            <a:effectLst>
              <a:outerShdw blurRad="190500" algn="tl" rotWithShape="0">
                <a:srgbClr val="000000">
                  <a:alpha val="60000"/>
                </a:srgbClr>
              </a:outerShdw>
            </a:effectLst>
          </p:spPr>
        </p:pic>
        <p:sp>
          <p:nvSpPr>
            <p:cNvPr id="10" name="TextBox 9"/>
            <p:cNvSpPr txBox="1"/>
            <p:nvPr/>
          </p:nvSpPr>
          <p:spPr>
            <a:xfrm>
              <a:off x="1314866" y="1410306"/>
              <a:ext cx="1859702" cy="153888"/>
            </a:xfrm>
            <a:prstGeom prst="rect">
              <a:avLst/>
            </a:prstGeom>
            <a:solidFill>
              <a:srgbClr val="FFFFFF"/>
            </a:solidFill>
          </p:spPr>
          <p:txBody>
            <a:bodyPr wrap="square" tIns="0" bIns="0" rtlCol="0">
              <a:spAutoFit/>
            </a:bodyPr>
            <a:lstStyle/>
            <a:p>
              <a:r>
                <a:rPr lang="en-US" sz="1000" dirty="0" smtClean="0">
                  <a:solidFill>
                    <a:schemeClr val="accent6">
                      <a:lumMod val="50000"/>
                    </a:schemeClr>
                  </a:solidFill>
                  <a:latin typeface="Helvetica"/>
                  <a:cs typeface="Helvetica"/>
                </a:rPr>
                <a:t>August 2015 Net Worth</a:t>
              </a:r>
              <a:endParaRPr lang="en-US" sz="1000" dirty="0">
                <a:solidFill>
                  <a:schemeClr val="accent6">
                    <a:lumMod val="50000"/>
                  </a:schemeClr>
                </a:solidFill>
                <a:latin typeface="Helvetica"/>
                <a:cs typeface="Helvetica"/>
              </a:endParaRPr>
            </a:p>
          </p:txBody>
        </p:sp>
      </p:grpSp>
    </p:spTree>
    <p:extLst>
      <p:ext uri="{BB962C8B-B14F-4D97-AF65-F5344CB8AC3E}">
        <p14:creationId xmlns:p14="http://schemas.microsoft.com/office/powerpoint/2010/main" val="2086389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21778">
            <a:off x="5918168" y="1604722"/>
            <a:ext cx="2817913" cy="18786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 Placeholder 10"/>
          <p:cNvSpPr>
            <a:spLocks noGrp="1"/>
          </p:cNvSpPr>
          <p:nvPr>
            <p:ph type="body" sz="quarter" idx="10"/>
          </p:nvPr>
        </p:nvSpPr>
        <p:spPr>
          <a:xfrm>
            <a:off x="471312" y="192163"/>
            <a:ext cx="8229600" cy="523876"/>
          </a:xfrm>
        </p:spPr>
        <p:txBody>
          <a:bodyPr/>
          <a:lstStyle/>
          <a:p>
            <a:r>
              <a:rPr lang="en-US" cap="all" dirty="0" smtClean="0">
                <a:latin typeface="News Gothic Std" pitchFamily="34" charset="0"/>
              </a:rPr>
              <a:t>Set up SAVINGS GOALS</a:t>
            </a:r>
          </a:p>
          <a:p>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17617">
            <a:off x="6005647" y="3848822"/>
            <a:ext cx="2796382" cy="18642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cruis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0217">
            <a:off x="3990321" y="960966"/>
            <a:ext cx="2681008" cy="17873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solidFill>
                  <a:prstClr val="black"/>
                </a:solidFill>
                <a:latin typeface="News Gothic Std" pitchFamily="34" charset="0"/>
              </a:rPr>
              <a:pPr marL="274320"/>
              <a:t>22</a:t>
            </a:fld>
            <a:endParaRPr lang="en-US" sz="1200" dirty="0">
              <a:solidFill>
                <a:prstClr val="black"/>
              </a:solidFill>
              <a:latin typeface="News Gothic Std" pitchFamily="34" charset="0"/>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331811">
            <a:off x="3343330" y="4151507"/>
            <a:ext cx="2791177" cy="18607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341893" flipH="1">
            <a:off x="333308" y="1184625"/>
            <a:ext cx="2812773" cy="18751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weddingrings.jpg"/>
          <p:cNvPicPr>
            <a:picLocks noChangeAspect="1"/>
          </p:cNvPicPr>
          <p:nvPr/>
        </p:nvPicPr>
        <p:blipFill rotWithShape="1">
          <a:blip r:embed="rId8" cstate="print">
            <a:extLst>
              <a:ext uri="{28A0092B-C50C-407E-A947-70E740481C1C}">
                <a14:useLocalDpi xmlns:a14="http://schemas.microsoft.com/office/drawing/2010/main" val="0"/>
              </a:ext>
            </a:extLst>
          </a:blip>
          <a:srcRect l="10494" t="15428" r="10171"/>
          <a:stretch/>
        </p:blipFill>
        <p:spPr>
          <a:xfrm rot="21233501">
            <a:off x="4337326" y="2330395"/>
            <a:ext cx="2611892" cy="1856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74974" flipH="1">
            <a:off x="1802001" y="2495535"/>
            <a:ext cx="2796011" cy="1861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031980" flipH="1">
            <a:off x="464145" y="3186681"/>
            <a:ext cx="1875070" cy="281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897499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0"/>
          <p:cNvSpPr>
            <a:spLocks noGrp="1"/>
          </p:cNvSpPr>
          <p:nvPr>
            <p:ph type="body" sz="quarter" idx="10"/>
          </p:nvPr>
        </p:nvSpPr>
        <p:spPr/>
        <p:txBody>
          <a:bodyPr/>
          <a:lstStyle/>
          <a:p>
            <a:r>
              <a:rPr lang="en-US" cap="all" dirty="0" smtClean="0">
                <a:latin typeface="News Gothic Std" pitchFamily="34" charset="0"/>
              </a:rPr>
              <a:t>Congratulations</a:t>
            </a:r>
            <a:endParaRPr lang="en-US" cap="all" dirty="0">
              <a:latin typeface="News Gothic Std" pitchFamily="34" charset="0"/>
            </a:endParaRPr>
          </a:p>
          <a:p>
            <a:endParaRPr lang="en-US" dirty="0"/>
          </a:p>
        </p:txBody>
      </p:sp>
      <p:sp>
        <p:nvSpPr>
          <p:cNvPr id="9" name="Text Placeholder 11"/>
          <p:cNvSpPr>
            <a:spLocks noGrp="1"/>
          </p:cNvSpPr>
          <p:nvPr>
            <p:ph type="body" sz="quarter" idx="11"/>
          </p:nvPr>
        </p:nvSpPr>
        <p:spPr>
          <a:xfrm>
            <a:off x="457200" y="1700088"/>
            <a:ext cx="8248650" cy="523875"/>
          </a:xfrm>
        </p:spPr>
        <p:txBody>
          <a:bodyPr/>
          <a:lstStyle/>
          <a:p>
            <a:r>
              <a:rPr lang="en-US" sz="2000" b="1" dirty="0" smtClean="0">
                <a:solidFill>
                  <a:schemeClr val="tx1">
                    <a:lumMod val="75000"/>
                    <a:lumOff val="25000"/>
                  </a:schemeClr>
                </a:solidFill>
                <a:latin typeface="News Gothic Std" pitchFamily="34" charset="0"/>
              </a:rPr>
              <a:t>Today, you will leave with:</a:t>
            </a:r>
            <a:endParaRPr lang="en-US" sz="2000" b="1" dirty="0">
              <a:solidFill>
                <a:schemeClr val="tx1">
                  <a:lumMod val="75000"/>
                  <a:lumOff val="25000"/>
                </a:schemeClr>
              </a:solidFill>
              <a:latin typeface="News Gothic Std" pitchFamily="34" charset="0"/>
            </a:endParaRPr>
          </a:p>
          <a:p>
            <a:endParaRPr lang="en-US" dirty="0"/>
          </a:p>
        </p:txBody>
      </p:sp>
      <p:sp>
        <p:nvSpPr>
          <p:cNvPr id="5" name="Text Placeholder 4"/>
          <p:cNvSpPr>
            <a:spLocks noGrp="1"/>
          </p:cNvSpPr>
          <p:nvPr>
            <p:ph type="body" sz="quarter" idx="12"/>
          </p:nvPr>
        </p:nvSpPr>
        <p:spPr>
          <a:xfrm>
            <a:off x="416014" y="2286000"/>
            <a:ext cx="7965986" cy="3846364"/>
          </a:xfrm>
        </p:spPr>
        <p:txBody>
          <a:bodyPr/>
          <a:lstStyle/>
          <a:p>
            <a:pPr marL="457200">
              <a:spcBef>
                <a:spcPts val="1200"/>
              </a:spcBef>
              <a:spcAft>
                <a:spcPts val="1200"/>
              </a:spcAft>
            </a:pPr>
            <a:r>
              <a:rPr lang="en-US" sz="2400" dirty="0">
                <a:solidFill>
                  <a:schemeClr val="tx1">
                    <a:lumMod val="75000"/>
                    <a:lumOff val="25000"/>
                  </a:schemeClr>
                </a:solidFill>
                <a:latin typeface="News Gothic Std" pitchFamily="34" charset="0"/>
              </a:rPr>
              <a:t>Tips and tools for </a:t>
            </a:r>
            <a:r>
              <a:rPr lang="en-US" sz="2400" dirty="0" smtClean="0">
                <a:solidFill>
                  <a:schemeClr val="tx1">
                    <a:lumMod val="75000"/>
                    <a:lumOff val="25000"/>
                  </a:schemeClr>
                </a:solidFill>
                <a:latin typeface="News Gothic Std" pitchFamily="34" charset="0"/>
              </a:rPr>
              <a:t>using banking technology to simplify your life including…</a:t>
            </a:r>
            <a:endParaRPr lang="en-US" sz="2400" dirty="0" smtClean="0">
              <a:latin typeface="News Gothic Std" pitchFamily="34" charset="0"/>
            </a:endParaRPr>
          </a:p>
          <a:p>
            <a:pPr marL="457200">
              <a:spcBef>
                <a:spcPts val="1200"/>
              </a:spcBef>
              <a:spcAft>
                <a:spcPts val="1200"/>
              </a:spcAft>
            </a:pPr>
            <a:r>
              <a:rPr lang="en-US" sz="2400" dirty="0" smtClean="0">
                <a:latin typeface="News Gothic Std" pitchFamily="34" charset="0"/>
              </a:rPr>
              <a:t>A checklist of action items for you follow up on</a:t>
            </a:r>
          </a:p>
          <a:p>
            <a:pPr marL="457200">
              <a:spcBef>
                <a:spcPts val="1200"/>
              </a:spcBef>
              <a:spcAft>
                <a:spcPts val="1200"/>
              </a:spcAft>
            </a:pPr>
            <a:r>
              <a:rPr lang="en-US" sz="2400" dirty="0" smtClean="0">
                <a:latin typeface="News Gothic Std" pitchFamily="34" charset="0"/>
              </a:rPr>
              <a:t>Banking tips to simplify your life</a:t>
            </a:r>
          </a:p>
          <a:p>
            <a:pPr marL="0" indent="0">
              <a:spcBef>
                <a:spcPts val="1200"/>
              </a:spcBef>
              <a:spcAft>
                <a:spcPts val="1200"/>
              </a:spcAft>
              <a:buNone/>
            </a:pPr>
            <a:endParaRPr lang="en-US" sz="2400" dirty="0" smtClean="0">
              <a:latin typeface="News Gothic Std" pitchFamily="34" charset="0"/>
            </a:endParaRPr>
          </a:p>
          <a:p>
            <a:pPr marL="0" indent="0">
              <a:spcBef>
                <a:spcPts val="1200"/>
              </a:spcBef>
              <a:spcAft>
                <a:spcPts val="1200"/>
              </a:spcAft>
              <a:buNone/>
            </a:pPr>
            <a:r>
              <a:rPr lang="en-US" dirty="0" smtClean="0">
                <a:solidFill>
                  <a:schemeClr val="tx1">
                    <a:lumMod val="75000"/>
                    <a:lumOff val="25000"/>
                  </a:schemeClr>
                </a:solidFill>
                <a:latin typeface="News Gothic Std" pitchFamily="34" charset="0"/>
              </a:rPr>
              <a:t>    Thank you.</a:t>
            </a:r>
            <a:endParaRPr lang="en-US" dirty="0">
              <a:solidFill>
                <a:schemeClr val="tx1">
                  <a:lumMod val="75000"/>
                  <a:lumOff val="25000"/>
                </a:schemeClr>
              </a:solidFill>
            </a:endParaRPr>
          </a:p>
        </p:txBody>
      </p:sp>
      <p:sp>
        <p:nvSpPr>
          <p:cNvPr id="6"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23</a:t>
            </a:fld>
            <a:endParaRPr lang="en-US" sz="1200" dirty="0">
              <a:latin typeface="News Gothic Std" pitchFamily="34" charset="0"/>
            </a:endParaRPr>
          </a:p>
        </p:txBody>
      </p:sp>
    </p:spTree>
    <p:extLst>
      <p:ext uri="{BB962C8B-B14F-4D97-AF65-F5344CB8AC3E}">
        <p14:creationId xmlns:p14="http://schemas.microsoft.com/office/powerpoint/2010/main" val="2377147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a:spLocks noGrp="1" noChangeArrowheads="1"/>
          </p:cNvSpPr>
          <p:nvPr/>
        </p:nvSpPr>
        <p:spPr>
          <a:xfrm>
            <a:off x="154773" y="3955645"/>
            <a:ext cx="8989227" cy="85213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sz="2800" dirty="0" smtClean="0">
                <a:solidFill>
                  <a:schemeClr val="tx2"/>
                </a:solidFill>
                <a:latin typeface="News Gothic Std" pitchFamily="34" charset="0"/>
              </a:rPr>
              <a:t>Want to Learn More About How Regions Can Help You Meet Your Financial Goals?</a:t>
            </a:r>
          </a:p>
          <a:p>
            <a:pPr lvl="1" eaLnBrk="1" hangingPunct="1"/>
            <a:endParaRPr lang="en-US" dirty="0" smtClean="0"/>
          </a:p>
          <a:p>
            <a:pPr eaLnBrk="1" hangingPunct="1">
              <a:buFontTx/>
              <a:buNone/>
            </a:pPr>
            <a:endParaRPr lang="en-US" sz="2800" b="1" dirty="0" smtClean="0">
              <a:solidFill>
                <a:srgbClr val="6DB33F"/>
              </a:solidFill>
            </a:endParaRPr>
          </a:p>
        </p:txBody>
      </p:sp>
      <p:sp>
        <p:nvSpPr>
          <p:cNvPr id="27" name="Text Placeholder 3"/>
          <p:cNvSpPr>
            <a:spLocks noGrp="1"/>
          </p:cNvSpPr>
          <p:nvPr/>
        </p:nvSpPr>
        <p:spPr>
          <a:xfrm>
            <a:off x="364324" y="5014560"/>
            <a:ext cx="8458200" cy="1219200"/>
          </a:xfrm>
          <a:prstGeom prst="rect">
            <a:avLst/>
          </a:prstGeom>
        </p:spPr>
        <p:txBody>
          <a:bodyPr/>
          <a:lstStyle>
            <a:lvl1pPr marL="285750" marR="0" indent="-457200" algn="l" defTabSz="914400" rtl="0" eaLnBrk="1" fontAlgn="auto" latinLnBrk="0" hangingPunct="1">
              <a:lnSpc>
                <a:spcPct val="100000"/>
              </a:lnSpc>
              <a:spcBef>
                <a:spcPts val="0"/>
              </a:spcBef>
              <a:spcAft>
                <a:spcPts val="0"/>
              </a:spcAft>
              <a:buClrTx/>
              <a:buSzTx/>
              <a:buFontTx/>
              <a:buBlip>
                <a:blip r:embed="rId3"/>
              </a:buBlip>
              <a:tabLst/>
              <a:defRPr sz="2000" kern="1200">
                <a:solidFill>
                  <a:schemeClr val="bg1"/>
                </a:solidFill>
                <a:latin typeface="+mn-lt"/>
                <a:ea typeface="+mn-ea"/>
                <a:cs typeface="+mn-cs"/>
              </a:defRPr>
            </a:lvl1pPr>
            <a:lvl2pPr marL="457200" indent="0" algn="l" defTabSz="914400" rtl="0" eaLnBrk="1" latinLnBrk="0" hangingPunct="1">
              <a:spcBef>
                <a:spcPct val="20000"/>
              </a:spcBef>
              <a:buFontTx/>
              <a:buNone/>
              <a:defRPr sz="2800" kern="1200">
                <a:solidFill>
                  <a:schemeClr val="tx1"/>
                </a:solidFill>
                <a:latin typeface="+mn-lt"/>
                <a:ea typeface="+mn-ea"/>
                <a:cs typeface="+mn-cs"/>
              </a:defRPr>
            </a:lvl2pPr>
            <a:lvl3pPr marL="914400" indent="0" algn="l" defTabSz="914400" rtl="0" eaLnBrk="1" latinLnBrk="0" hangingPunct="1">
              <a:spcBef>
                <a:spcPct val="20000"/>
              </a:spcBef>
              <a:buFontTx/>
              <a:buNone/>
              <a:defRPr sz="2400" kern="1200">
                <a:solidFill>
                  <a:schemeClr val="tx1"/>
                </a:solidFill>
                <a:latin typeface="+mn-lt"/>
                <a:ea typeface="+mn-ea"/>
                <a:cs typeface="+mn-cs"/>
              </a:defRPr>
            </a:lvl3pPr>
            <a:lvl4pPr marL="1371600" indent="0" algn="l" defTabSz="914400" rtl="0" eaLnBrk="1" latinLnBrk="0" hangingPunct="1">
              <a:spcBef>
                <a:spcPct val="20000"/>
              </a:spcBef>
              <a:buFontTx/>
              <a:buNone/>
              <a:defRPr sz="2000" kern="1200">
                <a:solidFill>
                  <a:schemeClr val="tx1"/>
                </a:solidFill>
                <a:latin typeface="+mn-lt"/>
                <a:ea typeface="+mn-ea"/>
                <a:cs typeface="+mn-cs"/>
              </a:defRPr>
            </a:lvl4pPr>
            <a:lvl5pPr marL="1828800" indent="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300"/>
              </a:spcBef>
              <a:spcAft>
                <a:spcPts val="300"/>
              </a:spcAft>
              <a:buNone/>
            </a:pPr>
            <a:r>
              <a:rPr lang="en-US" b="1" dirty="0">
                <a:solidFill>
                  <a:schemeClr val="tx1">
                    <a:lumMod val="75000"/>
                    <a:lumOff val="25000"/>
                  </a:schemeClr>
                </a:solidFill>
                <a:latin typeface="News Gothic Std" pitchFamily="34" charset="0"/>
              </a:rPr>
              <a:t>To make an appointment with a Regions </a:t>
            </a:r>
            <a:r>
              <a:rPr lang="en-US" b="1" dirty="0" smtClean="0">
                <a:solidFill>
                  <a:schemeClr val="tx1">
                    <a:lumMod val="75000"/>
                    <a:lumOff val="25000"/>
                  </a:schemeClr>
                </a:solidFill>
                <a:latin typeface="News Gothic Std" pitchFamily="34" charset="0"/>
              </a:rPr>
              <a:t>banker:</a:t>
            </a:r>
            <a:endParaRPr lang="en-US" b="1" dirty="0">
              <a:solidFill>
                <a:schemeClr val="tx1">
                  <a:lumMod val="75000"/>
                  <a:lumOff val="25000"/>
                </a:schemeClr>
              </a:solidFill>
              <a:latin typeface="News Gothic Std" pitchFamily="34" charset="0"/>
            </a:endParaRPr>
          </a:p>
          <a:p>
            <a:pPr>
              <a:spcBef>
                <a:spcPts val="300"/>
              </a:spcBef>
              <a:spcAft>
                <a:spcPts val="300"/>
              </a:spcAft>
              <a:buBlip>
                <a:blip r:embed="rId4"/>
              </a:buBlip>
            </a:pPr>
            <a:r>
              <a:rPr lang="en-US" dirty="0" smtClean="0">
                <a:solidFill>
                  <a:schemeClr val="tx1">
                    <a:lumMod val="75000"/>
                    <a:lumOff val="25000"/>
                  </a:schemeClr>
                </a:solidFill>
                <a:latin typeface="News Gothic Std" pitchFamily="34" charset="0"/>
              </a:rPr>
              <a:t>Call </a:t>
            </a:r>
            <a:r>
              <a:rPr lang="en-US" dirty="0">
                <a:solidFill>
                  <a:schemeClr val="tx1">
                    <a:lumMod val="75000"/>
                    <a:lumOff val="25000"/>
                  </a:schemeClr>
                </a:solidFill>
                <a:latin typeface="News Gothic Std" pitchFamily="34" charset="0"/>
              </a:rPr>
              <a:t>the Regions Green Line at 1-800-REGIONS</a:t>
            </a:r>
          </a:p>
          <a:p>
            <a:pPr>
              <a:spcBef>
                <a:spcPts val="300"/>
              </a:spcBef>
              <a:spcAft>
                <a:spcPts val="300"/>
              </a:spcAft>
              <a:buBlip>
                <a:blip r:embed="rId4"/>
              </a:buBlip>
            </a:pPr>
            <a:r>
              <a:rPr lang="en-US" dirty="0">
                <a:solidFill>
                  <a:schemeClr val="tx1">
                    <a:lumMod val="75000"/>
                    <a:lumOff val="25000"/>
                  </a:schemeClr>
                </a:solidFill>
                <a:latin typeface="News Gothic Std" pitchFamily="34" charset="0"/>
              </a:rPr>
              <a:t>Go to regions.com and click “Make an Appointment”</a:t>
            </a:r>
          </a:p>
          <a:p>
            <a:pPr>
              <a:spcBef>
                <a:spcPts val="300"/>
              </a:spcBef>
              <a:spcAft>
                <a:spcPts val="300"/>
              </a:spcAft>
              <a:buBlip>
                <a:blip r:embed="rId4"/>
              </a:buBlip>
            </a:pPr>
            <a:r>
              <a:rPr lang="en-US" dirty="0">
                <a:solidFill>
                  <a:schemeClr val="tx1">
                    <a:lumMod val="75000"/>
                    <a:lumOff val="25000"/>
                  </a:schemeClr>
                </a:solidFill>
                <a:latin typeface="News Gothic Std" pitchFamily="34" charset="0"/>
              </a:rPr>
              <a:t>Visit any Regions </a:t>
            </a:r>
            <a:r>
              <a:rPr lang="en-US" dirty="0" smtClean="0">
                <a:solidFill>
                  <a:schemeClr val="tx1">
                    <a:lumMod val="75000"/>
                    <a:lumOff val="25000"/>
                  </a:schemeClr>
                </a:solidFill>
                <a:latin typeface="News Gothic Std" pitchFamily="34" charset="0"/>
              </a:rPr>
              <a:t>branch</a:t>
            </a:r>
            <a:endParaRPr lang="en-US" dirty="0">
              <a:solidFill>
                <a:schemeClr val="tx1">
                  <a:lumMod val="75000"/>
                  <a:lumOff val="25000"/>
                </a:schemeClr>
              </a:solidFill>
              <a:latin typeface="News Gothic Std" pitchFamily="34" charset="0"/>
            </a:endParaRPr>
          </a:p>
        </p:txBody>
      </p:sp>
      <p:pic>
        <p:nvPicPr>
          <p:cNvPr id="28" name="Picture 27"/>
          <p:cNvPicPr>
            <a:picLocks noGrp="1" noChangeAspect="1"/>
          </p:cNvPicPr>
          <p:nvPr/>
        </p:nvPicPr>
        <p:blipFill rotWithShape="1">
          <a:blip r:embed="rId5">
            <a:extLst>
              <a:ext uri="{28A0092B-C50C-407E-A947-70E740481C1C}">
                <a14:useLocalDpi xmlns:a14="http://schemas.microsoft.com/office/drawing/2010/main" val="0"/>
              </a:ext>
            </a:extLst>
          </a:blip>
          <a:srcRect t="7275" b="31838"/>
          <a:stretch/>
        </p:blipFill>
        <p:spPr>
          <a:xfrm>
            <a:off x="-1" y="0"/>
            <a:ext cx="9180427" cy="3776809"/>
          </a:xfrm>
          <a:prstGeom prst="rect">
            <a:avLst/>
          </a:prstGeom>
        </p:spPr>
      </p:pic>
      <p:sp>
        <p:nvSpPr>
          <p:cNvPr id="29" name="Rectangle 28"/>
          <p:cNvSpPr/>
          <p:nvPr/>
        </p:nvSpPr>
        <p:spPr>
          <a:xfrm>
            <a:off x="2374" y="3728924"/>
            <a:ext cx="9151883" cy="118872"/>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white"/>
              </a:solidFill>
              <a:latin typeface="Calibri"/>
            </a:endParaRPr>
          </a:p>
        </p:txBody>
      </p:sp>
      <p:sp>
        <p:nvSpPr>
          <p:cNvPr id="31"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24</a:t>
            </a:fld>
            <a:endParaRPr lang="en-US" sz="1200" dirty="0">
              <a:latin typeface="News Gothic Std" pitchFamily="34" charset="0"/>
            </a:endParaRPr>
          </a:p>
        </p:txBody>
      </p:sp>
    </p:spTree>
    <p:extLst>
      <p:ext uri="{BB962C8B-B14F-4D97-AF65-F5344CB8AC3E}">
        <p14:creationId xmlns:p14="http://schemas.microsoft.com/office/powerpoint/2010/main" val="3134703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solidFill>
                  <a:prstClr val="black"/>
                </a:solidFill>
                <a:latin typeface="News Gothic Std" pitchFamily="34" charset="0"/>
              </a:rPr>
              <a:pPr marL="274320"/>
              <a:t>3</a:t>
            </a:fld>
            <a:endParaRPr lang="en-US" sz="1200" dirty="0">
              <a:solidFill>
                <a:prstClr val="black"/>
              </a:solidFill>
              <a:latin typeface="News Gothic Std" pitchFamily="34" charset="0"/>
            </a:endParaRPr>
          </a:p>
        </p:txBody>
      </p:sp>
      <p:sp>
        <p:nvSpPr>
          <p:cNvPr id="9" name="Text Placeholder 10"/>
          <p:cNvSpPr>
            <a:spLocks noGrp="1"/>
          </p:cNvSpPr>
          <p:nvPr>
            <p:ph type="body" sz="quarter" idx="10"/>
          </p:nvPr>
        </p:nvSpPr>
        <p:spPr>
          <a:xfrm>
            <a:off x="457200" y="1038829"/>
            <a:ext cx="8229600" cy="523876"/>
          </a:xfrm>
        </p:spPr>
        <p:txBody>
          <a:bodyPr/>
          <a:lstStyle/>
          <a:p>
            <a:r>
              <a:rPr lang="en-US" dirty="0" smtClean="0">
                <a:latin typeface="News Gothic Std" pitchFamily="34" charset="0"/>
              </a:rPr>
              <a:t>REGIONS FINANCIAL FUNDAMENTALS</a:t>
            </a:r>
            <a:endParaRPr lang="en-US" dirty="0">
              <a:latin typeface="News Gothic Std" pitchFamily="34" charset="0"/>
            </a:endParaRPr>
          </a:p>
          <a:p>
            <a:endParaRPr lang="en-US" dirty="0"/>
          </a:p>
        </p:txBody>
      </p:sp>
      <p:sp>
        <p:nvSpPr>
          <p:cNvPr id="10" name="Text Placeholder 12"/>
          <p:cNvSpPr>
            <a:spLocks noGrp="1"/>
          </p:cNvSpPr>
          <p:nvPr>
            <p:ph type="body" sz="quarter" idx="12"/>
          </p:nvPr>
        </p:nvSpPr>
        <p:spPr>
          <a:xfrm>
            <a:off x="495300" y="1562705"/>
            <a:ext cx="8343900" cy="4685695"/>
          </a:xfrm>
        </p:spPr>
        <p:txBody>
          <a:bodyPr/>
          <a:lstStyle/>
          <a:p>
            <a:pPr marL="0" indent="0">
              <a:lnSpc>
                <a:spcPct val="150000"/>
              </a:lnSpc>
              <a:spcBef>
                <a:spcPts val="1200"/>
              </a:spcBef>
              <a:spcAft>
                <a:spcPts val="1200"/>
              </a:spcAft>
              <a:buClr>
                <a:schemeClr val="tx2"/>
              </a:buClr>
              <a:buSzPct val="200000"/>
              <a:buNone/>
            </a:pPr>
            <a:r>
              <a:rPr lang="en-US" sz="1400" dirty="0">
                <a:solidFill>
                  <a:schemeClr val="tx1">
                    <a:lumMod val="75000"/>
                    <a:lumOff val="25000"/>
                  </a:schemeClr>
                </a:solidFill>
                <a:latin typeface="News Gothic Std" pitchFamily="34" charset="0"/>
              </a:rPr>
              <a:t>This information is general in nature and is provided for educational purposes only. Regions makes no representations as to the accuracy, completeness, timeliness, suitability or validity of any information presented. Information provided should not be relied on or interpreted as accounting, financial planning, investment, legal, or tax advice. Regions encourages you to consult a professional for advice applicable to your specific situation</a:t>
            </a:r>
            <a:r>
              <a:rPr lang="en-US" sz="1400" dirty="0" smtClean="0">
                <a:solidFill>
                  <a:schemeClr val="tx1">
                    <a:lumMod val="75000"/>
                    <a:lumOff val="25000"/>
                  </a:schemeClr>
                </a:solidFill>
                <a:latin typeface="News Gothic Std" pitchFamily="34" charset="0"/>
              </a:rPr>
              <a:t>.</a:t>
            </a:r>
          </a:p>
          <a:p>
            <a:pPr marL="0" indent="0">
              <a:lnSpc>
                <a:spcPct val="150000"/>
              </a:lnSpc>
              <a:spcBef>
                <a:spcPts val="1200"/>
              </a:spcBef>
              <a:spcAft>
                <a:spcPts val="1200"/>
              </a:spcAft>
              <a:buClr>
                <a:schemeClr val="tx2"/>
              </a:buClr>
              <a:buSzPct val="200000"/>
              <a:buNone/>
            </a:pPr>
            <a:r>
              <a:rPr lang="en-US" sz="1400" dirty="0" smtClean="0">
                <a:solidFill>
                  <a:schemeClr val="tx1">
                    <a:lumMod val="75000"/>
                    <a:lumOff val="25000"/>
                  </a:schemeClr>
                </a:solidFill>
                <a:latin typeface="News Gothic Std" pitchFamily="34" charset="0"/>
              </a:rPr>
              <a:t>All trademarks mentioned are the property of their respective owners, and all rights are reserved. Your bank and/or Regions may not offer one or more of the services or products described in this presentation. If your bank and/or Regions do offer a service or product described in this presentation, fees or other costs may apply in order to use the service or product.</a:t>
            </a:r>
          </a:p>
          <a:p>
            <a:pPr marL="0" indent="0">
              <a:lnSpc>
                <a:spcPct val="150000"/>
              </a:lnSpc>
              <a:spcBef>
                <a:spcPts val="1200"/>
              </a:spcBef>
              <a:spcAft>
                <a:spcPts val="1200"/>
              </a:spcAft>
              <a:buClr>
                <a:schemeClr val="tx2"/>
              </a:buClr>
              <a:buSzPct val="200000"/>
              <a:buNone/>
            </a:pPr>
            <a:r>
              <a:rPr lang="en-US" sz="1400" dirty="0" smtClean="0">
                <a:solidFill>
                  <a:schemeClr val="tx1">
                    <a:lumMod val="75000"/>
                    <a:lumOff val="25000"/>
                  </a:schemeClr>
                </a:solidFill>
                <a:latin typeface="News Gothic Std" pitchFamily="34" charset="0"/>
              </a:rPr>
              <a:t>Your mobile phone carrier’s data or messaging fees may apply when you use your mobile phone to use or otherwise access a service or product described in this presentation.</a:t>
            </a:r>
          </a:p>
          <a:p>
            <a:pPr marL="0" indent="0">
              <a:lnSpc>
                <a:spcPct val="150000"/>
              </a:lnSpc>
              <a:spcBef>
                <a:spcPts val="1200"/>
              </a:spcBef>
              <a:spcAft>
                <a:spcPts val="1200"/>
              </a:spcAft>
              <a:buClr>
                <a:schemeClr val="tx2"/>
              </a:buClr>
              <a:buSzPct val="200000"/>
              <a:buNone/>
            </a:pPr>
            <a:endParaRPr lang="en-US" sz="1900" dirty="0">
              <a:solidFill>
                <a:schemeClr val="tx1">
                  <a:lumMod val="75000"/>
                  <a:lumOff val="25000"/>
                </a:schemeClr>
              </a:solidFill>
              <a:latin typeface="News Gothic Std" pitchFamily="34"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57075"/>
          <a:stretch/>
        </p:blipFill>
        <p:spPr>
          <a:xfrm>
            <a:off x="609600" y="5953760"/>
            <a:ext cx="1177521" cy="480060"/>
          </a:xfrm>
          <a:prstGeom prst="rect">
            <a:avLst/>
          </a:prstGeom>
        </p:spPr>
      </p:pic>
      <p:sp>
        <p:nvSpPr>
          <p:cNvPr id="7" name="Text Box 51"/>
          <p:cNvSpPr txBox="1"/>
          <p:nvPr/>
        </p:nvSpPr>
        <p:spPr>
          <a:xfrm>
            <a:off x="1756498" y="6014748"/>
            <a:ext cx="2139681" cy="470300"/>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Trade Gothic LT Std"/>
                <a:ea typeface="Calibri"/>
                <a:cs typeface="Times New Roman"/>
              </a:rPr>
              <a:t>© </a:t>
            </a:r>
            <a:r>
              <a:rPr kumimoji="0" lang="en-US" sz="1400" b="0" i="0" u="none" strike="noStrike" kern="0" cap="none" spc="0" normalizeH="0" baseline="0" noProof="0" dirty="0" smtClean="0">
                <a:ln>
                  <a:noFill/>
                </a:ln>
                <a:solidFill>
                  <a:sysClr val="windowText" lastClr="000000"/>
                </a:solidFill>
                <a:effectLst/>
                <a:uLnTx/>
                <a:uFillTx/>
                <a:latin typeface="Trade Gothic LT Std"/>
                <a:ea typeface="Calibri"/>
                <a:cs typeface="Times New Roman"/>
              </a:rPr>
              <a:t>2015 </a:t>
            </a:r>
            <a:r>
              <a:rPr kumimoji="0" lang="en-US" sz="1400" b="0" i="0" u="none" strike="noStrike" kern="0" cap="none" spc="0" normalizeH="0" baseline="0" noProof="0" dirty="0">
                <a:ln>
                  <a:noFill/>
                </a:ln>
                <a:solidFill>
                  <a:sysClr val="windowText" lastClr="000000"/>
                </a:solidFill>
                <a:effectLst/>
                <a:uLnTx/>
                <a:uFillTx/>
                <a:latin typeface="Trade Gothic LT Std"/>
                <a:ea typeface="Calibri"/>
                <a:cs typeface="Times New Roman"/>
              </a:rPr>
              <a:t>Regions Bank.</a:t>
            </a:r>
            <a:endParaRPr kumimoji="0" lang="en-US" sz="14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Tree>
    <p:extLst>
      <p:ext uri="{BB962C8B-B14F-4D97-AF65-F5344CB8AC3E}">
        <p14:creationId xmlns:p14="http://schemas.microsoft.com/office/powerpoint/2010/main" val="4029976209"/>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9723" r="19723"/>
          <a:stretch/>
        </p:blipFill>
        <p:spPr>
          <a:xfrm flipH="1">
            <a:off x="-1" y="0"/>
            <a:ext cx="6171217" cy="6780590"/>
          </a:xfrm>
          <a:prstGeom prst="rect">
            <a:avLst/>
          </a:prstGeom>
        </p:spPr>
      </p:pic>
      <p:sp>
        <p:nvSpPr>
          <p:cNvPr id="19" name="Text Placeholder 10"/>
          <p:cNvSpPr>
            <a:spLocks noGrp="1"/>
          </p:cNvSpPr>
          <p:nvPr>
            <p:ph type="body" sz="quarter" idx="10"/>
          </p:nvPr>
        </p:nvSpPr>
        <p:spPr>
          <a:xfrm>
            <a:off x="6553200" y="514350"/>
            <a:ext cx="2590800" cy="2000250"/>
          </a:xfrm>
        </p:spPr>
        <p:txBody>
          <a:bodyPr/>
          <a:lstStyle/>
          <a:p>
            <a:r>
              <a:rPr lang="en-US" sz="2600" dirty="0" smtClean="0">
                <a:latin typeface="News Gothic Std" pitchFamily="34" charset="0"/>
              </a:rPr>
              <a:t>10 WAYS TO SIMPLIFY YOUR LIFE USING BANKING TECHNOLOGY</a:t>
            </a:r>
            <a:endParaRPr lang="en-US" sz="2600" dirty="0">
              <a:latin typeface="News Gothic Std" pitchFamily="34" charset="0"/>
            </a:endParaRPr>
          </a:p>
          <a:p>
            <a:endParaRPr lang="en-US" dirty="0"/>
          </a:p>
        </p:txBody>
      </p:sp>
      <p:sp>
        <p:nvSpPr>
          <p:cNvPr id="20" name="Rectangle 19"/>
          <p:cNvSpPr/>
          <p:nvPr/>
        </p:nvSpPr>
        <p:spPr>
          <a:xfrm rot="16200000">
            <a:off x="3677381" y="3374673"/>
            <a:ext cx="4964991" cy="4572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accent2">
                  <a:lumMod val="20000"/>
                  <a:lumOff val="80000"/>
                </a:schemeClr>
              </a:solidFill>
            </a:endParaRPr>
          </a:p>
        </p:txBody>
      </p:sp>
      <p:sp>
        <p:nvSpPr>
          <p:cNvPr id="21" name="Oval 20"/>
          <p:cNvSpPr/>
          <p:nvPr/>
        </p:nvSpPr>
        <p:spPr>
          <a:xfrm>
            <a:off x="5990446" y="586039"/>
            <a:ext cx="329001" cy="329001"/>
          </a:xfrm>
          <a:prstGeom prst="ellipse">
            <a:avLst/>
          </a:prstGeom>
          <a:solidFill>
            <a:schemeClr val="accent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6059347" y="3733800"/>
            <a:ext cx="180339" cy="180339"/>
          </a:xfrm>
          <a:prstGeom prst="ellipse">
            <a:avLst/>
          </a:prstGeom>
          <a:solidFill>
            <a:schemeClr val="accent2">
              <a:lumMod val="60000"/>
              <a:lumOff val="40000"/>
            </a:schemeClr>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6059348" y="2181861"/>
            <a:ext cx="180339" cy="180339"/>
          </a:xfrm>
          <a:prstGeom prst="ellipse">
            <a:avLst/>
          </a:prstGeom>
          <a:solidFill>
            <a:schemeClr val="accent3">
              <a:lumMod val="60000"/>
              <a:lumOff val="40000"/>
            </a:schemeClr>
          </a:solidFill>
          <a:ln w="571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6069706" y="5389945"/>
            <a:ext cx="180339" cy="180339"/>
          </a:xfrm>
          <a:prstGeom prst="ellipse">
            <a:avLst/>
          </a:prstGeom>
          <a:solidFill>
            <a:schemeClr val="accent4"/>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6567854" y="2888220"/>
            <a:ext cx="2042746" cy="646331"/>
          </a:xfrm>
          <a:prstGeom prst="rect">
            <a:avLst/>
          </a:prstGeom>
        </p:spPr>
        <p:txBody>
          <a:bodyPr wrap="square">
            <a:spAutoFit/>
          </a:bodyPr>
          <a:lstStyle/>
          <a:p>
            <a:r>
              <a:rPr lang="en-US" dirty="0">
                <a:solidFill>
                  <a:schemeClr val="tx1">
                    <a:lumMod val="75000"/>
                    <a:lumOff val="25000"/>
                  </a:schemeClr>
                </a:solidFill>
                <a:latin typeface="News Gothic Std" pitchFamily="34" charset="0"/>
              </a:rPr>
              <a:t>[</a:t>
            </a:r>
            <a:r>
              <a:rPr lang="en-US" dirty="0" smtClean="0">
                <a:solidFill>
                  <a:schemeClr val="tx1">
                    <a:lumMod val="75000"/>
                    <a:lumOff val="25000"/>
                  </a:schemeClr>
                </a:solidFill>
                <a:latin typeface="News Gothic Std" pitchFamily="34" charset="0"/>
              </a:rPr>
              <a:t>Add your name</a:t>
            </a:r>
            <a:r>
              <a:rPr lang="en-US" dirty="0">
                <a:solidFill>
                  <a:schemeClr val="tx1">
                    <a:lumMod val="75000"/>
                    <a:lumOff val="25000"/>
                  </a:schemeClr>
                </a:solidFill>
                <a:latin typeface="News Gothic Std" pitchFamily="34" charset="0"/>
              </a:rPr>
              <a:t> </a:t>
            </a:r>
            <a:r>
              <a:rPr lang="en-US" dirty="0" smtClean="0">
                <a:solidFill>
                  <a:schemeClr val="tx1">
                    <a:lumMod val="75000"/>
                    <a:lumOff val="25000"/>
                  </a:schemeClr>
                </a:solidFill>
                <a:latin typeface="News Gothic Std" pitchFamily="34" charset="0"/>
              </a:rPr>
              <a:t>and  title here]</a:t>
            </a:r>
            <a:endParaRPr lang="en-US" dirty="0">
              <a:solidFill>
                <a:schemeClr val="tx1">
                  <a:lumMod val="75000"/>
                  <a:lumOff val="25000"/>
                </a:schemeClr>
              </a:solidFill>
              <a:latin typeface="News Gothic Std" pitchFamily="34" charset="0"/>
            </a:endParaRPr>
          </a:p>
        </p:txBody>
      </p:sp>
      <p:sp>
        <p:nvSpPr>
          <p:cNvPr id="26" name="Rectangle 25"/>
          <p:cNvSpPr/>
          <p:nvPr/>
        </p:nvSpPr>
        <p:spPr>
          <a:xfrm>
            <a:off x="6614746" y="5179779"/>
            <a:ext cx="2271346" cy="369332"/>
          </a:xfrm>
          <a:prstGeom prst="rect">
            <a:avLst/>
          </a:prstGeom>
        </p:spPr>
        <p:txBody>
          <a:bodyPr wrap="square">
            <a:spAutoFit/>
          </a:bodyPr>
          <a:lstStyle/>
          <a:p>
            <a:r>
              <a:rPr lang="en-US" dirty="0">
                <a:solidFill>
                  <a:schemeClr val="tx1">
                    <a:lumMod val="75000"/>
                    <a:lumOff val="25000"/>
                  </a:schemeClr>
                </a:solidFill>
                <a:latin typeface="News Gothic Std" pitchFamily="34" charset="0"/>
              </a:rPr>
              <a:t>3</a:t>
            </a:r>
            <a:r>
              <a:rPr lang="en-US" dirty="0" smtClean="0">
                <a:solidFill>
                  <a:schemeClr val="tx1">
                    <a:lumMod val="75000"/>
                    <a:lumOff val="25000"/>
                  </a:schemeClr>
                </a:solidFill>
                <a:latin typeface="News Gothic Std" pitchFamily="34" charset="0"/>
              </a:rPr>
              <a:t>0 Minutes</a:t>
            </a:r>
            <a:endParaRPr lang="en-US" dirty="0">
              <a:solidFill>
                <a:schemeClr val="tx1">
                  <a:lumMod val="75000"/>
                  <a:lumOff val="25000"/>
                </a:schemeClr>
              </a:solidFill>
              <a:latin typeface="News Gothic Std" pitchFamily="34" charset="0"/>
            </a:endParaRPr>
          </a:p>
        </p:txBody>
      </p:sp>
      <p:sp>
        <p:nvSpPr>
          <p:cNvPr id="27"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solidFill>
                  <a:schemeClr val="bg1"/>
                </a:solidFill>
                <a:latin typeface="News Gothic Std" pitchFamily="34" charset="0"/>
              </a:rPr>
              <a:pPr marL="274320"/>
              <a:t>4</a:t>
            </a:fld>
            <a:endParaRPr lang="en-US" sz="1200" dirty="0">
              <a:solidFill>
                <a:schemeClr val="bg1"/>
              </a:solidFill>
              <a:latin typeface="News Gothic Std" pitchFamily="34" charset="0"/>
            </a:endParaRPr>
          </a:p>
        </p:txBody>
      </p:sp>
    </p:spTree>
    <p:extLst>
      <p:ext uri="{BB962C8B-B14F-4D97-AF65-F5344CB8AC3E}">
        <p14:creationId xmlns:p14="http://schemas.microsoft.com/office/powerpoint/2010/main" val="671387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2"/>
          </p:nvPr>
        </p:nvSpPr>
        <p:spPr>
          <a:xfrm>
            <a:off x="484254" y="1993887"/>
            <a:ext cx="8270786" cy="2752120"/>
          </a:xfrm>
        </p:spPr>
        <p:txBody>
          <a:bodyPr/>
          <a:lstStyle/>
          <a:p>
            <a:pPr marL="0" lvl="0" indent="0">
              <a:spcBef>
                <a:spcPts val="1200"/>
              </a:spcBef>
              <a:spcAft>
                <a:spcPts val="1200"/>
              </a:spcAft>
              <a:buClr>
                <a:schemeClr val="tx2"/>
              </a:buClr>
              <a:buSzPct val="200000"/>
              <a:buNone/>
            </a:pPr>
            <a:r>
              <a:rPr lang="en-US" sz="2000" dirty="0" smtClean="0">
                <a:solidFill>
                  <a:schemeClr val="tx1">
                    <a:lumMod val="75000"/>
                    <a:lumOff val="25000"/>
                  </a:schemeClr>
                </a:solidFill>
                <a:latin typeface="News Gothic Std" pitchFamily="34" charset="0"/>
              </a:rPr>
              <a:t>How can using banking technology help me simplify my life? </a:t>
            </a:r>
            <a:endParaRPr lang="en-US" sz="2000" dirty="0">
              <a:solidFill>
                <a:schemeClr val="tx1">
                  <a:lumMod val="75000"/>
                  <a:lumOff val="25000"/>
                </a:schemeClr>
              </a:solidFill>
              <a:latin typeface="News Gothic Std" pitchFamily="34" charset="0"/>
            </a:endParaRPr>
          </a:p>
          <a:p>
            <a:pPr marL="976313" lvl="1" indent="-347663">
              <a:spcBef>
                <a:spcPts val="1200"/>
              </a:spcBef>
              <a:spcAft>
                <a:spcPts val="1200"/>
              </a:spcAft>
              <a:buClr>
                <a:schemeClr val="tx2"/>
              </a:buClr>
              <a:buSzPct val="100000"/>
              <a:buBlip>
                <a:blip r:embed="rId3"/>
              </a:buBlip>
            </a:pPr>
            <a:r>
              <a:rPr lang="en-US" sz="1800" dirty="0" smtClean="0">
                <a:solidFill>
                  <a:schemeClr val="tx1">
                    <a:lumMod val="75000"/>
                    <a:lumOff val="25000"/>
                  </a:schemeClr>
                </a:solidFill>
                <a:latin typeface="News Gothic Std" pitchFamily="34" charset="0"/>
              </a:rPr>
              <a:t>By saving time over traditional banking</a:t>
            </a:r>
          </a:p>
          <a:p>
            <a:pPr marL="976313" lvl="1" indent="-347663">
              <a:spcBef>
                <a:spcPts val="1200"/>
              </a:spcBef>
              <a:spcAft>
                <a:spcPts val="1200"/>
              </a:spcAft>
              <a:buClr>
                <a:schemeClr val="tx2"/>
              </a:buClr>
              <a:buSzPct val="100000"/>
              <a:buBlip>
                <a:blip r:embed="rId3"/>
              </a:buBlip>
            </a:pPr>
            <a:r>
              <a:rPr lang="en-US" sz="1800" dirty="0" smtClean="0">
                <a:solidFill>
                  <a:schemeClr val="tx1">
                    <a:lumMod val="75000"/>
                    <a:lumOff val="25000"/>
                  </a:schemeClr>
                </a:solidFill>
                <a:latin typeface="News Gothic Std" pitchFamily="34" charset="0"/>
              </a:rPr>
              <a:t>By </a:t>
            </a:r>
            <a:r>
              <a:rPr lang="en-US" sz="1800" dirty="0">
                <a:solidFill>
                  <a:schemeClr val="tx1">
                    <a:lumMod val="75000"/>
                    <a:lumOff val="25000"/>
                  </a:schemeClr>
                </a:solidFill>
                <a:latin typeface="News Gothic Std" pitchFamily="34" charset="0"/>
              </a:rPr>
              <a:t>simplifying money management</a:t>
            </a:r>
          </a:p>
          <a:p>
            <a:pPr marL="976313" lvl="1" indent="-347663">
              <a:spcBef>
                <a:spcPts val="1200"/>
              </a:spcBef>
              <a:spcAft>
                <a:spcPts val="1200"/>
              </a:spcAft>
              <a:buClr>
                <a:schemeClr val="tx2"/>
              </a:buClr>
              <a:buSzPct val="100000"/>
              <a:buBlip>
                <a:blip r:embed="rId3"/>
              </a:buBlip>
            </a:pPr>
            <a:r>
              <a:rPr lang="en-US" sz="1800" dirty="0">
                <a:solidFill>
                  <a:schemeClr val="tx1">
                    <a:lumMod val="75000"/>
                    <a:lumOff val="25000"/>
                  </a:schemeClr>
                </a:solidFill>
                <a:latin typeface="News Gothic Std" pitchFamily="34" charset="0"/>
              </a:rPr>
              <a:t>By knowing what’s happening with my account</a:t>
            </a:r>
          </a:p>
          <a:p>
            <a:pPr marL="976313" lvl="1" indent="-347663">
              <a:spcBef>
                <a:spcPts val="1200"/>
              </a:spcBef>
              <a:spcAft>
                <a:spcPts val="1200"/>
              </a:spcAft>
              <a:buClr>
                <a:schemeClr val="tx2"/>
              </a:buClr>
              <a:buSzPct val="100000"/>
              <a:buBlip>
                <a:blip r:embed="rId3"/>
              </a:buBlip>
            </a:pPr>
            <a:r>
              <a:rPr lang="en-US" sz="1800" dirty="0" smtClean="0">
                <a:solidFill>
                  <a:schemeClr val="tx1">
                    <a:lumMod val="75000"/>
                    <a:lumOff val="25000"/>
                  </a:schemeClr>
                </a:solidFill>
                <a:latin typeface="News Gothic Std" pitchFamily="34" charset="0"/>
              </a:rPr>
              <a:t>By </a:t>
            </a:r>
            <a:r>
              <a:rPr lang="en-US" sz="1800" dirty="0">
                <a:solidFill>
                  <a:schemeClr val="tx1">
                    <a:lumMod val="75000"/>
                    <a:lumOff val="25000"/>
                  </a:schemeClr>
                </a:solidFill>
                <a:latin typeface="News Gothic Std" pitchFamily="34" charset="0"/>
              </a:rPr>
              <a:t>making saving </a:t>
            </a:r>
            <a:r>
              <a:rPr lang="en-US" sz="1800" dirty="0" smtClean="0">
                <a:solidFill>
                  <a:schemeClr val="tx1">
                    <a:lumMod val="75000"/>
                    <a:lumOff val="25000"/>
                  </a:schemeClr>
                </a:solidFill>
                <a:latin typeface="News Gothic Std" pitchFamily="34" charset="0"/>
              </a:rPr>
              <a:t>easier</a:t>
            </a:r>
            <a:endParaRPr lang="en-US" sz="1800" dirty="0">
              <a:solidFill>
                <a:schemeClr val="tx1">
                  <a:lumMod val="75000"/>
                  <a:lumOff val="25000"/>
                </a:schemeClr>
              </a:solidFill>
              <a:latin typeface="News Gothic Std" pitchFamily="34" charset="0"/>
            </a:endParaRPr>
          </a:p>
        </p:txBody>
      </p:sp>
      <p:sp>
        <p:nvSpPr>
          <p:cNvPr id="11" name="Text Placeholder 10"/>
          <p:cNvSpPr>
            <a:spLocks noGrp="1"/>
          </p:cNvSpPr>
          <p:nvPr>
            <p:ph type="body" sz="quarter" idx="10"/>
          </p:nvPr>
        </p:nvSpPr>
        <p:spPr>
          <a:xfrm>
            <a:off x="457200" y="902349"/>
            <a:ext cx="8229600" cy="523876"/>
          </a:xfrm>
        </p:spPr>
        <p:txBody>
          <a:bodyPr/>
          <a:lstStyle/>
          <a:p>
            <a:r>
              <a:rPr lang="en-US" dirty="0" smtClean="0">
                <a:latin typeface="News Gothic Std" pitchFamily="34" charset="0"/>
              </a:rPr>
              <a:t>AGENDA</a:t>
            </a:r>
            <a:endParaRPr lang="en-US" dirty="0">
              <a:latin typeface="News Gothic Std" pitchFamily="34" charset="0"/>
            </a:endParaRPr>
          </a:p>
          <a:p>
            <a:endParaRPr lang="en-US" dirty="0"/>
          </a:p>
        </p:txBody>
      </p:sp>
      <p:sp>
        <p:nvSpPr>
          <p:cNvPr id="12" name="Text Placeholder 11"/>
          <p:cNvSpPr>
            <a:spLocks noGrp="1"/>
          </p:cNvSpPr>
          <p:nvPr>
            <p:ph type="body" sz="quarter" idx="11"/>
          </p:nvPr>
        </p:nvSpPr>
        <p:spPr>
          <a:xfrm>
            <a:off x="457200" y="1524604"/>
            <a:ext cx="8248650" cy="523875"/>
          </a:xfrm>
        </p:spPr>
        <p:txBody>
          <a:bodyPr/>
          <a:lstStyle/>
          <a:p>
            <a:r>
              <a:rPr lang="en-US" sz="2000" b="1" dirty="0" smtClean="0">
                <a:solidFill>
                  <a:schemeClr val="tx1">
                    <a:lumMod val="75000"/>
                    <a:lumOff val="25000"/>
                  </a:schemeClr>
                </a:solidFill>
                <a:latin typeface="News Gothic Std" pitchFamily="34" charset="0"/>
              </a:rPr>
              <a:t>Today we will focus on these big questions . . .</a:t>
            </a:r>
            <a:endParaRPr lang="en-US" sz="2000" b="1" dirty="0">
              <a:solidFill>
                <a:schemeClr val="tx1">
                  <a:lumMod val="75000"/>
                  <a:lumOff val="25000"/>
                </a:schemeClr>
              </a:solidFill>
              <a:latin typeface="News Gothic Std" pitchFamily="34" charset="0"/>
            </a:endParaRPr>
          </a:p>
          <a:p>
            <a:endParaRPr lang="en-US" dirty="0"/>
          </a:p>
        </p:txBody>
      </p:sp>
      <p:sp>
        <p:nvSpPr>
          <p:cNvPr id="5"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5</a:t>
            </a:fld>
            <a:endParaRPr lang="en-US" sz="1200" dirty="0">
              <a:latin typeface="News Gothic Std" pitchFamily="34" charset="0"/>
            </a:endParaRPr>
          </a:p>
        </p:txBody>
      </p:sp>
      <p:sp>
        <p:nvSpPr>
          <p:cNvPr id="3" name="TextBox 2"/>
          <p:cNvSpPr txBox="1"/>
          <p:nvPr/>
        </p:nvSpPr>
        <p:spPr>
          <a:xfrm>
            <a:off x="177421" y="4937075"/>
            <a:ext cx="8871045" cy="1446550"/>
          </a:xfrm>
          <a:prstGeom prst="rect">
            <a:avLst/>
          </a:prstGeom>
          <a:noFill/>
        </p:spPr>
        <p:txBody>
          <a:bodyPr wrap="square" rtlCol="0">
            <a:spAutoFit/>
          </a:bodyPr>
          <a:lstStyle/>
          <a:p>
            <a:r>
              <a:rPr lang="en-US" sz="1100" dirty="0">
                <a:solidFill>
                  <a:schemeClr val="tx1">
                    <a:lumMod val="75000"/>
                    <a:lumOff val="25000"/>
                  </a:schemeClr>
                </a:solidFill>
                <a:latin typeface="News Gothic Std" pitchFamily="34" charset="0"/>
              </a:rPr>
              <a:t>This information is general in nature and is provided for educational purposes only</a:t>
            </a:r>
            <a:r>
              <a:rPr lang="en-US" sz="1100" dirty="0" smtClean="0">
                <a:solidFill>
                  <a:schemeClr val="tx1">
                    <a:lumMod val="75000"/>
                    <a:lumOff val="25000"/>
                  </a:schemeClr>
                </a:solidFill>
                <a:latin typeface="News Gothic Std" pitchFamily="34" charset="0"/>
              </a:rPr>
              <a:t>. Regions </a:t>
            </a:r>
            <a:r>
              <a:rPr lang="en-US" sz="1100" dirty="0">
                <a:solidFill>
                  <a:schemeClr val="tx1">
                    <a:lumMod val="75000"/>
                    <a:lumOff val="25000"/>
                  </a:schemeClr>
                </a:solidFill>
                <a:latin typeface="News Gothic Std" pitchFamily="34" charset="0"/>
              </a:rPr>
              <a:t>makes no representations as to the accuracy, completeness, timeliness, suitability or validity of any information presented. Information provided should not be relied on or interpreted as accounting, financial planning, investment, legal, or tax advice</a:t>
            </a:r>
            <a:r>
              <a:rPr lang="en-US" sz="1100" dirty="0" smtClean="0">
                <a:solidFill>
                  <a:schemeClr val="tx1">
                    <a:lumMod val="75000"/>
                    <a:lumOff val="25000"/>
                  </a:schemeClr>
                </a:solidFill>
                <a:latin typeface="News Gothic Std" pitchFamily="34" charset="0"/>
              </a:rPr>
              <a:t>. Regions </a:t>
            </a:r>
            <a:r>
              <a:rPr lang="en-US" sz="1100" dirty="0">
                <a:solidFill>
                  <a:schemeClr val="tx1">
                    <a:lumMod val="75000"/>
                    <a:lumOff val="25000"/>
                  </a:schemeClr>
                </a:solidFill>
                <a:latin typeface="News Gothic Std" pitchFamily="34" charset="0"/>
              </a:rPr>
              <a:t>encourages you to consult a professional for advice applicable to your specific </a:t>
            </a:r>
            <a:r>
              <a:rPr lang="en-US" sz="1100" dirty="0" smtClean="0">
                <a:solidFill>
                  <a:schemeClr val="tx1">
                    <a:lumMod val="75000"/>
                    <a:lumOff val="25000"/>
                  </a:schemeClr>
                </a:solidFill>
                <a:latin typeface="News Gothic Std" pitchFamily="34" charset="0"/>
              </a:rPr>
              <a:t>situation.   All </a:t>
            </a:r>
            <a:r>
              <a:rPr lang="en-US" sz="1100" dirty="0">
                <a:solidFill>
                  <a:schemeClr val="tx1">
                    <a:lumMod val="75000"/>
                    <a:lumOff val="25000"/>
                  </a:schemeClr>
                </a:solidFill>
                <a:latin typeface="News Gothic Std" pitchFamily="34" charset="0"/>
              </a:rPr>
              <a:t>trademarks mentioned are the property of their respective owners, and all rights are reserved. Your bank and/or Regions may not offer one or more of the services or products described in this presentation. If your bank and/or Regions do offer a service or product described in this presentation, fees or other costs may apply in order to use the service or </a:t>
            </a:r>
            <a:r>
              <a:rPr lang="en-US" sz="1100" dirty="0" smtClean="0">
                <a:solidFill>
                  <a:schemeClr val="tx1">
                    <a:lumMod val="75000"/>
                    <a:lumOff val="25000"/>
                  </a:schemeClr>
                </a:solidFill>
                <a:latin typeface="News Gothic Std" pitchFamily="34" charset="0"/>
              </a:rPr>
              <a:t>product.   Your </a:t>
            </a:r>
            <a:r>
              <a:rPr lang="en-US" sz="1100" dirty="0">
                <a:solidFill>
                  <a:schemeClr val="tx1">
                    <a:lumMod val="75000"/>
                    <a:lumOff val="25000"/>
                  </a:schemeClr>
                </a:solidFill>
                <a:latin typeface="News Gothic Std" pitchFamily="34" charset="0"/>
              </a:rPr>
              <a:t>mobile phone carrier’s data or messaging fees may apply when you use your mobile phone to use or otherwise access a service or product described in this presentation</a:t>
            </a:r>
            <a:r>
              <a:rPr lang="en-US" sz="1100" dirty="0" smtClean="0">
                <a:solidFill>
                  <a:schemeClr val="tx1">
                    <a:lumMod val="75000"/>
                    <a:lumOff val="25000"/>
                  </a:schemeClr>
                </a:solidFill>
                <a:latin typeface="News Gothic Std" pitchFamily="34" charset="0"/>
              </a:rPr>
              <a:t>.</a:t>
            </a:r>
            <a:endParaRPr lang="en-US" sz="1100" dirty="0">
              <a:solidFill>
                <a:schemeClr val="tx1">
                  <a:lumMod val="75000"/>
                  <a:lumOff val="25000"/>
                </a:schemeClr>
              </a:solidFill>
              <a:latin typeface="News Gothic Std" pitchFamily="34" charset="0"/>
            </a:endParaRPr>
          </a:p>
        </p:txBody>
      </p:sp>
    </p:spTree>
    <p:extLst>
      <p:ext uri="{BB962C8B-B14F-4D97-AF65-F5344CB8AC3E}">
        <p14:creationId xmlns:p14="http://schemas.microsoft.com/office/powerpoint/2010/main" val="4290221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6</a:t>
            </a:fld>
            <a:endParaRPr lang="en-US" sz="1200" dirty="0">
              <a:latin typeface="News Gothic Std"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460"/>
          <a:stretch/>
        </p:blipFill>
        <p:spPr>
          <a:xfrm>
            <a:off x="0" y="1176477"/>
            <a:ext cx="4056814" cy="5602956"/>
          </a:xfrm>
          <a:prstGeom prst="rect">
            <a:avLst/>
          </a:prstGeom>
        </p:spPr>
      </p:pic>
      <p:sp>
        <p:nvSpPr>
          <p:cNvPr id="8" name="Rectangle 7"/>
          <p:cNvSpPr/>
          <p:nvPr/>
        </p:nvSpPr>
        <p:spPr>
          <a:xfrm>
            <a:off x="1425771" y="367487"/>
            <a:ext cx="6082270" cy="1364476"/>
          </a:xfrm>
          <a:prstGeom prst="rect">
            <a:avLst/>
          </a:prstGeom>
        </p:spPr>
        <p:txBody>
          <a:bodyPr wrap="square">
            <a:spAutoFit/>
          </a:bodyPr>
          <a:lstStyle/>
          <a:p>
            <a:pPr>
              <a:lnSpc>
                <a:spcPct val="50000"/>
              </a:lnSpc>
            </a:pPr>
            <a:r>
              <a:rPr lang="en-US" sz="3600" dirty="0" smtClean="0">
                <a:solidFill>
                  <a:schemeClr val="accent3">
                    <a:lumMod val="40000"/>
                    <a:lumOff val="60000"/>
                  </a:schemeClr>
                </a:solidFill>
                <a:latin typeface="News Gothic Std" pitchFamily="34" charset="0"/>
              </a:rPr>
              <a:t>Knowledge is</a:t>
            </a:r>
            <a:br>
              <a:rPr lang="en-US" sz="3600" dirty="0" smtClean="0">
                <a:solidFill>
                  <a:schemeClr val="accent3">
                    <a:lumMod val="40000"/>
                    <a:lumOff val="60000"/>
                  </a:schemeClr>
                </a:solidFill>
                <a:latin typeface="News Gothic Std" pitchFamily="34" charset="0"/>
              </a:rPr>
            </a:br>
            <a:r>
              <a:rPr lang="en-US" sz="3600" dirty="0" smtClean="0">
                <a:solidFill>
                  <a:schemeClr val="accent3">
                    <a:lumMod val="40000"/>
                    <a:lumOff val="60000"/>
                  </a:schemeClr>
                </a:solidFill>
                <a:latin typeface="News Gothic Std" pitchFamily="34" charset="0"/>
              </a:rPr>
              <a:t>                    </a:t>
            </a:r>
            <a:br>
              <a:rPr lang="en-US" sz="3600" dirty="0" smtClean="0">
                <a:solidFill>
                  <a:schemeClr val="accent3">
                    <a:lumMod val="40000"/>
                    <a:lumOff val="60000"/>
                  </a:schemeClr>
                </a:solidFill>
                <a:latin typeface="News Gothic Std" pitchFamily="34" charset="0"/>
              </a:rPr>
            </a:br>
            <a:r>
              <a:rPr lang="en-US" sz="3600" dirty="0" smtClean="0">
                <a:solidFill>
                  <a:schemeClr val="accent3">
                    <a:lumMod val="40000"/>
                    <a:lumOff val="60000"/>
                  </a:schemeClr>
                </a:solidFill>
                <a:latin typeface="News Gothic Std" pitchFamily="34" charset="0"/>
              </a:rPr>
              <a:t>            </a:t>
            </a:r>
            <a:r>
              <a:rPr lang="en-US" sz="8000" b="1" dirty="0" smtClean="0">
                <a:solidFill>
                  <a:schemeClr val="accent3"/>
                </a:solidFill>
                <a:latin typeface="News Gothic Std" pitchFamily="34" charset="0"/>
              </a:rPr>
              <a:t>power</a:t>
            </a:r>
            <a:endParaRPr lang="en-US" sz="8000" b="1" dirty="0">
              <a:solidFill>
                <a:schemeClr val="accent3"/>
              </a:solidFill>
              <a:latin typeface="News Gothic Std" pitchFamily="34" charset="0"/>
            </a:endParaRPr>
          </a:p>
        </p:txBody>
      </p:sp>
      <p:sp>
        <p:nvSpPr>
          <p:cNvPr id="10" name="Text Placeholder 5"/>
          <p:cNvSpPr>
            <a:spLocks noGrp="1"/>
          </p:cNvSpPr>
          <p:nvPr>
            <p:ph type="body" sz="quarter" idx="10"/>
          </p:nvPr>
        </p:nvSpPr>
        <p:spPr>
          <a:xfrm>
            <a:off x="3648200" y="4692312"/>
            <a:ext cx="5495800" cy="1332547"/>
          </a:xfrm>
        </p:spPr>
        <p:txBody>
          <a:bodyPr/>
          <a:lstStyle/>
          <a:p>
            <a:pPr>
              <a:lnSpc>
                <a:spcPct val="60000"/>
              </a:lnSpc>
            </a:pPr>
            <a:r>
              <a:rPr lang="en-US" sz="3600" dirty="0" smtClean="0">
                <a:solidFill>
                  <a:schemeClr val="accent3">
                    <a:lumMod val="40000"/>
                    <a:lumOff val="60000"/>
                  </a:schemeClr>
                </a:solidFill>
                <a:latin typeface="News Gothic Std" pitchFamily="34" charset="0"/>
              </a:rPr>
              <a:t>Convenience is the name   </a:t>
            </a:r>
            <a:br>
              <a:rPr lang="en-US" sz="3600" dirty="0" smtClean="0">
                <a:solidFill>
                  <a:schemeClr val="accent3">
                    <a:lumMod val="40000"/>
                    <a:lumOff val="60000"/>
                  </a:schemeClr>
                </a:solidFill>
                <a:latin typeface="News Gothic Std" pitchFamily="34" charset="0"/>
              </a:rPr>
            </a:br>
            <a:r>
              <a:rPr lang="en-US" sz="3600" dirty="0" smtClean="0">
                <a:solidFill>
                  <a:schemeClr val="accent3">
                    <a:lumMod val="40000"/>
                    <a:lumOff val="60000"/>
                  </a:schemeClr>
                </a:solidFill>
                <a:latin typeface="News Gothic Std" pitchFamily="34" charset="0"/>
              </a:rPr>
              <a:t>    of the </a:t>
            </a:r>
            <a:r>
              <a:rPr lang="en-US" sz="8000" b="1" dirty="0" smtClean="0">
                <a:solidFill>
                  <a:schemeClr val="accent3"/>
                </a:solidFill>
                <a:latin typeface="News Gothic Std" pitchFamily="34" charset="0"/>
              </a:rPr>
              <a:t>game</a:t>
            </a:r>
            <a:endParaRPr lang="en-US" sz="8000" b="1" dirty="0">
              <a:solidFill>
                <a:schemeClr val="accent3"/>
              </a:solidFill>
              <a:latin typeface="News Gothic Std" pitchFamily="34" charset="0"/>
            </a:endParaRPr>
          </a:p>
        </p:txBody>
      </p:sp>
      <p:sp>
        <p:nvSpPr>
          <p:cNvPr id="11" name="Rectangle 10"/>
          <p:cNvSpPr/>
          <p:nvPr/>
        </p:nvSpPr>
        <p:spPr>
          <a:xfrm>
            <a:off x="3706994" y="1899367"/>
            <a:ext cx="5561951" cy="1692771"/>
          </a:xfrm>
          <a:prstGeom prst="rect">
            <a:avLst/>
          </a:prstGeom>
        </p:spPr>
        <p:txBody>
          <a:bodyPr wrap="square">
            <a:spAutoFit/>
          </a:bodyPr>
          <a:lstStyle/>
          <a:p>
            <a:pPr>
              <a:lnSpc>
                <a:spcPct val="80000"/>
              </a:lnSpc>
            </a:pPr>
            <a:r>
              <a:rPr lang="en-US" sz="3600" dirty="0" smtClean="0">
                <a:solidFill>
                  <a:schemeClr val="accent3">
                    <a:lumMod val="40000"/>
                    <a:lumOff val="60000"/>
                  </a:schemeClr>
                </a:solidFill>
                <a:latin typeface="News Gothic Std" pitchFamily="34" charset="0"/>
              </a:rPr>
              <a:t>Organization is </a:t>
            </a:r>
            <a:r>
              <a:rPr lang="en-US" sz="8000" b="1" dirty="0" smtClean="0">
                <a:solidFill>
                  <a:schemeClr val="accent3"/>
                </a:solidFill>
                <a:latin typeface="News Gothic Std" pitchFamily="34" charset="0"/>
              </a:rPr>
              <a:t>key</a:t>
            </a:r>
            <a:r>
              <a:rPr lang="en-US" sz="4800" b="1" dirty="0" smtClean="0">
                <a:solidFill>
                  <a:schemeClr val="accent3"/>
                </a:solidFill>
                <a:latin typeface="News Gothic Std" pitchFamily="34" charset="0"/>
              </a:rPr>
              <a:t>   </a:t>
            </a:r>
            <a:br>
              <a:rPr lang="en-US" sz="4800" b="1" dirty="0" smtClean="0">
                <a:solidFill>
                  <a:schemeClr val="accent3"/>
                </a:solidFill>
                <a:latin typeface="News Gothic Std" pitchFamily="34" charset="0"/>
              </a:rPr>
            </a:br>
            <a:r>
              <a:rPr lang="en-US" sz="4800" b="1" dirty="0" smtClean="0">
                <a:solidFill>
                  <a:schemeClr val="accent3"/>
                </a:solidFill>
                <a:latin typeface="News Gothic Std" pitchFamily="34" charset="0"/>
              </a:rPr>
              <a:t>  </a:t>
            </a:r>
            <a:r>
              <a:rPr lang="en-US" sz="3600" dirty="0" smtClean="0">
                <a:solidFill>
                  <a:schemeClr val="accent3">
                    <a:lumMod val="40000"/>
                    <a:lumOff val="60000"/>
                  </a:schemeClr>
                </a:solidFill>
                <a:latin typeface="News Gothic Std" pitchFamily="34" charset="0"/>
              </a:rPr>
              <a:t>to money management</a:t>
            </a:r>
            <a:endParaRPr lang="en-US" sz="3600" dirty="0">
              <a:solidFill>
                <a:schemeClr val="accent3">
                  <a:lumMod val="40000"/>
                  <a:lumOff val="60000"/>
                </a:schemeClr>
              </a:solidFill>
              <a:latin typeface="News Gothic Std" pitchFamily="34" charset="0"/>
            </a:endParaRPr>
          </a:p>
        </p:txBody>
      </p:sp>
      <p:sp>
        <p:nvSpPr>
          <p:cNvPr id="3" name="Text Placeholder 2"/>
          <p:cNvSpPr>
            <a:spLocks noGrp="1"/>
          </p:cNvSpPr>
          <p:nvPr>
            <p:ph type="body" sz="quarter" idx="10"/>
          </p:nvPr>
        </p:nvSpPr>
        <p:spPr/>
        <p:txBody>
          <a:bodyPr/>
          <a:lstStyle/>
          <a:p>
            <a:r>
              <a:rPr lang="en-US" dirty="0" smtClean="0"/>
              <a:t> </a:t>
            </a:r>
            <a:endParaRPr lang="en-US" dirty="0"/>
          </a:p>
        </p:txBody>
      </p:sp>
      <p:sp>
        <p:nvSpPr>
          <p:cNvPr id="13" name="Slide Number Placeholder 3"/>
          <p:cNvSpPr txBox="1">
            <a:spLocks/>
          </p:cNvSpPr>
          <p:nvPr/>
        </p:nvSpPr>
        <p:spPr>
          <a:xfrm>
            <a:off x="-224832" y="6544550"/>
            <a:ext cx="1103084"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6</a:t>
            </a:fld>
            <a:endParaRPr lang="en-US" sz="1200" dirty="0">
              <a:latin typeface="News Gothic Std" pitchFamily="34" charset="0"/>
            </a:endParaRPr>
          </a:p>
        </p:txBody>
      </p:sp>
    </p:spTree>
    <p:extLst>
      <p:ext uri="{BB962C8B-B14F-4D97-AF65-F5344CB8AC3E}">
        <p14:creationId xmlns:p14="http://schemas.microsoft.com/office/powerpoint/2010/main" val="3502479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nage2.jpg"/>
          <p:cNvPicPr>
            <a:picLocks noChangeAspect="1"/>
          </p:cNvPicPr>
          <p:nvPr/>
        </p:nvPicPr>
        <p:blipFill rotWithShape="1">
          <a:blip r:embed="rId3">
            <a:alphaModFix amt="20000"/>
            <a:extLst>
              <a:ext uri="{28A0092B-C50C-407E-A947-70E740481C1C}">
                <a14:useLocalDpi xmlns:a14="http://schemas.microsoft.com/office/drawing/2010/main" val="0"/>
              </a:ext>
            </a:extLst>
          </a:blip>
          <a:srcRect t="11057" b="19918"/>
          <a:stretch/>
        </p:blipFill>
        <p:spPr>
          <a:xfrm>
            <a:off x="5248863" y="219075"/>
            <a:ext cx="3650678" cy="3743456"/>
          </a:xfrm>
          <a:prstGeom prst="rect">
            <a:avLst/>
          </a:prstGeom>
        </p:spPr>
      </p:pic>
      <p:pic>
        <p:nvPicPr>
          <p:cNvPr id="16" name="Picture 15"/>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5247633" y="4192817"/>
            <a:ext cx="3658242" cy="2438827"/>
          </a:xfrm>
          <a:prstGeom prst="rect">
            <a:avLst/>
          </a:prstGeom>
        </p:spPr>
      </p:pic>
      <p:sp>
        <p:nvSpPr>
          <p:cNvPr id="17" name="Rectangle 16"/>
          <p:cNvSpPr/>
          <p:nvPr/>
        </p:nvSpPr>
        <p:spPr>
          <a:xfrm>
            <a:off x="5750093" y="1528573"/>
            <a:ext cx="388043" cy="1646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4413" y="231754"/>
            <a:ext cx="3553819" cy="2437462"/>
          </a:xfrm>
          <a:prstGeom prst="rect">
            <a:avLst/>
          </a:prstGeom>
        </p:spPr>
      </p:pic>
      <p:pic>
        <p:nvPicPr>
          <p:cNvPr id="20" name="Picture 19" descr="saving.jpg"/>
          <p:cNvPicPr>
            <a:picLocks noChangeAspect="1"/>
          </p:cNvPicPr>
          <p:nvPr/>
        </p:nvPicPr>
        <p:blipFill>
          <a:blip r:embed="rId6" cstate="print">
            <a:alphaModFix amt="20000"/>
            <a:extLst>
              <a:ext uri="{28A0092B-C50C-407E-A947-70E740481C1C}">
                <a14:useLocalDpi xmlns:a14="http://schemas.microsoft.com/office/drawing/2010/main" val="0"/>
              </a:ext>
            </a:extLst>
          </a:blip>
          <a:stretch>
            <a:fillRect/>
          </a:stretch>
        </p:blipFill>
        <p:spPr>
          <a:xfrm>
            <a:off x="251886" y="4194620"/>
            <a:ext cx="3662847" cy="2437024"/>
          </a:xfrm>
          <a:prstGeom prst="rect">
            <a:avLst/>
          </a:prstGeom>
        </p:spPr>
      </p:pic>
      <p:sp>
        <p:nvSpPr>
          <p:cNvPr id="21" name="Rectangle 20"/>
          <p:cNvSpPr/>
          <p:nvPr/>
        </p:nvSpPr>
        <p:spPr>
          <a:xfrm>
            <a:off x="241391" y="2893178"/>
            <a:ext cx="4776697" cy="10706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a:off x="241391" y="230918"/>
            <a:ext cx="1007546" cy="24351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p:nvSpPr>
        <p:spPr>
          <a:xfrm>
            <a:off x="4145629" y="4196510"/>
            <a:ext cx="871108" cy="243513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7</a:t>
            </a:fld>
            <a:endParaRPr lang="en-US" sz="1200" dirty="0">
              <a:latin typeface="News Gothic Std" pitchFamily="34" charset="0"/>
            </a:endParaRPr>
          </a:p>
        </p:txBody>
      </p:sp>
      <p:sp>
        <p:nvSpPr>
          <p:cNvPr id="7" name="Text Placeholder 5"/>
          <p:cNvSpPr>
            <a:spLocks noGrp="1"/>
          </p:cNvSpPr>
          <p:nvPr>
            <p:ph type="body" sz="quarter" idx="11"/>
          </p:nvPr>
        </p:nvSpPr>
        <p:spPr>
          <a:xfrm>
            <a:off x="-228601" y="3205937"/>
            <a:ext cx="5122863" cy="944628"/>
          </a:xfrm>
          <a:prstGeom prst="rect">
            <a:avLst/>
          </a:prstGeom>
        </p:spPr>
        <p:txBody>
          <a:bodyPr/>
          <a:lstStyle/>
          <a:p>
            <a:pPr marL="0" indent="0" algn="r">
              <a:buNone/>
            </a:pPr>
            <a:r>
              <a:rPr lang="en-US" sz="2400" dirty="0" smtClean="0">
                <a:solidFill>
                  <a:schemeClr val="bg1"/>
                </a:solidFill>
                <a:latin typeface="News Gothic Std" pitchFamily="34" charset="0"/>
              </a:rPr>
              <a:t>Bank Without Visiting A Branch</a:t>
            </a:r>
            <a:endParaRPr lang="en-US" sz="2400" dirty="0">
              <a:solidFill>
                <a:schemeClr val="bg1"/>
              </a:solidFill>
              <a:latin typeface="News Gothic Std" pitchFamily="34" charset="0"/>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0577" y="6327794"/>
            <a:ext cx="1799441" cy="298007"/>
          </a:xfrm>
          <a:prstGeom prst="rect">
            <a:avLst/>
          </a:prstGeom>
        </p:spPr>
      </p:pic>
      <p:sp>
        <p:nvSpPr>
          <p:cNvPr id="10" name="Rectangle 9"/>
          <p:cNvSpPr/>
          <p:nvPr/>
        </p:nvSpPr>
        <p:spPr>
          <a:xfrm>
            <a:off x="0" y="6781800"/>
            <a:ext cx="228600"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28600" y="6782446"/>
            <a:ext cx="457200" cy="762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85800" y="6782446"/>
            <a:ext cx="685800" cy="762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371600" y="6782446"/>
            <a:ext cx="3200400" cy="7555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572000" y="6782446"/>
            <a:ext cx="2209800" cy="7555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781800" y="6782446"/>
            <a:ext cx="2362200" cy="7555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2108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 y="0"/>
            <a:ext cx="4543777" cy="91722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330" r="-1" b="14065"/>
          <a:stretch/>
        </p:blipFill>
        <p:spPr>
          <a:xfrm>
            <a:off x="0" y="931333"/>
            <a:ext cx="4543777" cy="5856111"/>
          </a:xfrm>
          <a:prstGeom prst="rect">
            <a:avLst/>
          </a:prstGeom>
        </p:spPr>
      </p:pic>
      <p:sp>
        <p:nvSpPr>
          <p:cNvPr id="6" name="Text Placeholder 5"/>
          <p:cNvSpPr>
            <a:spLocks noGrp="1"/>
          </p:cNvSpPr>
          <p:nvPr>
            <p:ph type="body" sz="quarter" idx="10"/>
          </p:nvPr>
        </p:nvSpPr>
        <p:spPr/>
        <p:txBody>
          <a:bodyPr/>
          <a:lstStyle/>
          <a:p>
            <a:r>
              <a:rPr lang="en-US" sz="17500" b="1" dirty="0" smtClean="0">
                <a:solidFill>
                  <a:schemeClr val="accent2"/>
                </a:solidFill>
                <a:latin typeface="News Gothic Std" pitchFamily="34" charset="0"/>
              </a:rPr>
              <a:t> </a:t>
            </a:r>
            <a:endParaRPr lang="en-US" sz="17500" b="1" dirty="0">
              <a:solidFill>
                <a:schemeClr val="accent2"/>
              </a:solidFill>
              <a:latin typeface="News Gothic Std" pitchFamily="34" charset="0"/>
            </a:endParaRPr>
          </a:p>
        </p:txBody>
      </p:sp>
      <p:sp>
        <p:nvSpPr>
          <p:cNvPr id="5"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8</a:t>
            </a:fld>
            <a:endParaRPr lang="en-US" sz="1200" dirty="0">
              <a:latin typeface="News Gothic Std" pitchFamily="34" charset="0"/>
            </a:endParaRPr>
          </a:p>
        </p:txBody>
      </p:sp>
      <p:sp>
        <p:nvSpPr>
          <p:cNvPr id="21" name="Text Placeholder 10"/>
          <p:cNvSpPr>
            <a:spLocks noGrp="1"/>
          </p:cNvSpPr>
          <p:nvPr>
            <p:ph type="body" sz="quarter" idx="10"/>
          </p:nvPr>
        </p:nvSpPr>
        <p:spPr>
          <a:xfrm>
            <a:off x="374567" y="138814"/>
            <a:ext cx="3901099" cy="529318"/>
          </a:xfrm>
        </p:spPr>
        <p:txBody>
          <a:bodyPr/>
          <a:lstStyle/>
          <a:p>
            <a:r>
              <a:rPr lang="en-US" dirty="0" smtClean="0">
                <a:solidFill>
                  <a:srgbClr val="FFFFFF"/>
                </a:solidFill>
                <a:latin typeface="News Gothic Std" pitchFamily="34" charset="0"/>
              </a:rPr>
              <a:t>Use Direct Deposit</a:t>
            </a:r>
            <a:endParaRPr lang="en-US" dirty="0">
              <a:solidFill>
                <a:srgbClr val="FFFFFF"/>
              </a:solidFill>
            </a:endParaRPr>
          </a:p>
        </p:txBody>
      </p:sp>
      <p:pic>
        <p:nvPicPr>
          <p:cNvPr id="2" name="Picture 1" descr="directdepositb.jpg"/>
          <p:cNvPicPr>
            <a:picLocks noChangeAspect="1"/>
          </p:cNvPicPr>
          <p:nvPr/>
        </p:nvPicPr>
        <p:blipFill rotWithShape="1">
          <a:blip r:embed="rId4">
            <a:extLst>
              <a:ext uri="{28A0092B-C50C-407E-A947-70E740481C1C}">
                <a14:useLocalDpi xmlns:a14="http://schemas.microsoft.com/office/drawing/2010/main" val="0"/>
              </a:ext>
            </a:extLst>
          </a:blip>
          <a:srcRect l="24230" t="1074" r="22907"/>
          <a:stretch/>
        </p:blipFill>
        <p:spPr>
          <a:xfrm>
            <a:off x="4557889" y="0"/>
            <a:ext cx="4586111" cy="6784380"/>
          </a:xfrm>
          <a:prstGeom prst="rect">
            <a:avLst/>
          </a:prstGeom>
          <a:ln>
            <a:solidFill>
              <a:srgbClr val="D9D9D9"/>
            </a:solidFill>
          </a:ln>
        </p:spPr>
      </p:pic>
      <p:sp>
        <p:nvSpPr>
          <p:cNvPr id="16" name="Rectangle 15"/>
          <p:cNvSpPr/>
          <p:nvPr/>
        </p:nvSpPr>
        <p:spPr>
          <a:xfrm>
            <a:off x="4544988" y="-14112"/>
            <a:ext cx="45719" cy="68022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rot="16200000">
            <a:off x="2256007" y="-1370394"/>
            <a:ext cx="45720" cy="4557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9006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9</a:t>
            </a:fld>
            <a:endParaRPr lang="en-US" sz="1200" dirty="0">
              <a:latin typeface="News Gothic Std" pitchFamily="34" charset="0"/>
            </a:endParaRPr>
          </a:p>
        </p:txBody>
      </p:sp>
      <p:sp>
        <p:nvSpPr>
          <p:cNvPr id="19" name="Rectangle 1027"/>
          <p:cNvSpPr>
            <a:spLocks noGrp="1" noChangeArrowheads="1"/>
          </p:cNvSpPr>
          <p:nvPr>
            <p:ph type="body" sz="quarter" idx="13"/>
          </p:nvPr>
        </p:nvSpPr>
        <p:spPr>
          <a:xfrm>
            <a:off x="152399" y="5394736"/>
            <a:ext cx="5315633" cy="701264"/>
          </a:xfrm>
          <a:prstGeom prst="rect">
            <a:avLst/>
          </a:prstGeom>
        </p:spPr>
        <p:txBody>
          <a:bodyPr/>
          <a:lstStyle/>
          <a:p>
            <a:pPr eaLnBrk="1" hangingPunct="1"/>
            <a:r>
              <a:rPr lang="en-US" sz="2800" dirty="0" smtClean="0">
                <a:solidFill>
                  <a:schemeClr val="tx2"/>
                </a:solidFill>
                <a:latin typeface="News Gothic Std" pitchFamily="34" charset="0"/>
              </a:rPr>
              <a:t>Use Bill Pay Options</a:t>
            </a:r>
          </a:p>
          <a:p>
            <a:pPr lvl="1" eaLnBrk="1" hangingPunct="1"/>
            <a:endParaRPr lang="en-US" dirty="0" smtClean="0"/>
          </a:p>
          <a:p>
            <a:pPr eaLnBrk="1" hangingPunct="1">
              <a:buFontTx/>
              <a:buNone/>
            </a:pPr>
            <a:endParaRPr lang="en-US" sz="2800" b="1" dirty="0" smtClean="0">
              <a:solidFill>
                <a:srgbClr val="6DB33F"/>
              </a:solidFill>
            </a:endParaRPr>
          </a:p>
        </p:txBody>
      </p:sp>
      <p:sp>
        <p:nvSpPr>
          <p:cNvPr id="22" name="Rectangle 21"/>
          <p:cNvSpPr/>
          <p:nvPr/>
        </p:nvSpPr>
        <p:spPr>
          <a:xfrm>
            <a:off x="-7883" y="5096077"/>
            <a:ext cx="9151883" cy="118872"/>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5" name="Text Placeholder 3"/>
          <p:cNvSpPr txBox="1">
            <a:spLocks/>
          </p:cNvSpPr>
          <p:nvPr/>
        </p:nvSpPr>
        <p:spPr>
          <a:xfrm>
            <a:off x="473149" y="1447799"/>
            <a:ext cx="3352800" cy="914400"/>
          </a:xfrm>
          <a:prstGeom prst="rect">
            <a:avLst/>
          </a:prstGeom>
        </p:spPr>
        <p:txBody>
          <a:bodyPr/>
          <a:lstStyle>
            <a:lvl1pPr marL="285750" marR="0" indent="-457200" algn="l" defTabSz="914400" rtl="0" eaLnBrk="1" fontAlgn="auto" latinLnBrk="0" hangingPunct="1">
              <a:lnSpc>
                <a:spcPct val="100000"/>
              </a:lnSpc>
              <a:spcBef>
                <a:spcPts val="0"/>
              </a:spcBef>
              <a:spcAft>
                <a:spcPts val="0"/>
              </a:spcAft>
              <a:buClrTx/>
              <a:buSzTx/>
              <a:buFontTx/>
              <a:buBlip>
                <a:blip r:embed="rId3"/>
              </a:buBlip>
              <a:tabLst/>
              <a:defRPr sz="2000" kern="1200">
                <a:solidFill>
                  <a:schemeClr val="bg1"/>
                </a:solidFill>
                <a:latin typeface="+mn-lt"/>
                <a:ea typeface="+mn-ea"/>
                <a:cs typeface="+mn-cs"/>
              </a:defRPr>
            </a:lvl1pPr>
            <a:lvl2pPr marL="457200" indent="0" algn="l" defTabSz="914400" rtl="0" eaLnBrk="1" latinLnBrk="0" hangingPunct="1">
              <a:spcBef>
                <a:spcPct val="20000"/>
              </a:spcBef>
              <a:buFontTx/>
              <a:buNone/>
              <a:defRPr sz="2800" kern="1200">
                <a:solidFill>
                  <a:schemeClr val="tx1"/>
                </a:solidFill>
                <a:latin typeface="+mn-lt"/>
                <a:ea typeface="+mn-ea"/>
                <a:cs typeface="+mn-cs"/>
              </a:defRPr>
            </a:lvl2pPr>
            <a:lvl3pPr marL="914400" indent="0" algn="l" defTabSz="914400" rtl="0" eaLnBrk="1" latinLnBrk="0" hangingPunct="1">
              <a:spcBef>
                <a:spcPct val="20000"/>
              </a:spcBef>
              <a:buFontTx/>
              <a:buNone/>
              <a:defRPr sz="2400" kern="1200">
                <a:solidFill>
                  <a:schemeClr val="tx1"/>
                </a:solidFill>
                <a:latin typeface="+mn-lt"/>
                <a:ea typeface="+mn-ea"/>
                <a:cs typeface="+mn-cs"/>
              </a:defRPr>
            </a:lvl3pPr>
            <a:lvl4pPr marL="1371600" indent="0" algn="l" defTabSz="914400" rtl="0" eaLnBrk="1" latinLnBrk="0" hangingPunct="1">
              <a:spcBef>
                <a:spcPct val="20000"/>
              </a:spcBef>
              <a:buFontTx/>
              <a:buNone/>
              <a:defRPr sz="2000" kern="1200">
                <a:solidFill>
                  <a:schemeClr val="tx1"/>
                </a:solidFill>
                <a:latin typeface="+mn-lt"/>
                <a:ea typeface="+mn-ea"/>
                <a:cs typeface="+mn-cs"/>
              </a:defRPr>
            </a:lvl4pPr>
            <a:lvl5pPr marL="1828800" indent="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endParaRPr lang="en-US" dirty="0"/>
          </a:p>
        </p:txBody>
      </p:sp>
      <p:pic>
        <p:nvPicPr>
          <p:cNvPr id="11" name="Picture 10" descr="paybills.jpg"/>
          <p:cNvPicPr>
            <a:picLocks noChangeAspect="1"/>
          </p:cNvPicPr>
          <p:nvPr/>
        </p:nvPicPr>
        <p:blipFill rotWithShape="1">
          <a:blip r:embed="rId4">
            <a:extLst>
              <a:ext uri="{28A0092B-C50C-407E-A947-70E740481C1C}">
                <a14:useLocalDpi xmlns:a14="http://schemas.microsoft.com/office/drawing/2010/main" val="0"/>
              </a:ext>
            </a:extLst>
          </a:blip>
          <a:srcRect l="10097" r="29888"/>
          <a:stretch/>
        </p:blipFill>
        <p:spPr>
          <a:xfrm>
            <a:off x="1" y="0"/>
            <a:ext cx="4580018" cy="5118245"/>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33567" r="6591"/>
          <a:stretch/>
        </p:blipFill>
        <p:spPr>
          <a:xfrm>
            <a:off x="4568825" y="0"/>
            <a:ext cx="4575175" cy="5100320"/>
          </a:xfrm>
          <a:prstGeom prst="rect">
            <a:avLst/>
          </a:prstGeom>
        </p:spPr>
      </p:pic>
      <p:sp>
        <p:nvSpPr>
          <p:cNvPr id="12" name="Rectangle 11"/>
          <p:cNvSpPr/>
          <p:nvPr/>
        </p:nvSpPr>
        <p:spPr>
          <a:xfrm>
            <a:off x="4524527" y="0"/>
            <a:ext cx="91440" cy="51098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90528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465&quot;/&gt;&lt;/object&gt;&lt;object type=&quot;3&quot; unique_id=&quot;10005&quot;&gt;&lt;property id=&quot;20148&quot; value=&quot;5&quot;/&gt;&lt;property id=&quot;20300&quot; value=&quot;Slide 2&quot;/&gt;&lt;property id=&quot;20307&quot; value=&quot;407&quot;/&gt;&lt;/object&gt;&lt;object type=&quot;3&quot; unique_id=&quot;10006&quot;&gt;&lt;property id=&quot;20148&quot; value=&quot;5&quot;/&gt;&lt;property id=&quot;20300&quot; value=&quot;Slide 4&quot;/&gt;&lt;property id=&quot;20307&quot; value=&quot;396&quot;/&gt;&lt;/object&gt;&lt;object type=&quot;3&quot; unique_id=&quot;10007&quot;&gt;&lt;property id=&quot;20148&quot; value=&quot;5&quot;/&gt;&lt;property id=&quot;20300&quot; value=&quot;Slide 5&quot;/&gt;&lt;property id=&quot;20307&quot; value=&quot;397&quot;/&gt;&lt;/object&gt;&lt;object type=&quot;3&quot; unique_id=&quot;10086&quot;&gt;&lt;property id=&quot;20148&quot; value=&quot;5&quot;/&gt;&lt;property id=&quot;20300&quot; value=&quot;Slide 3&quot;/&gt;&lt;property id=&quot;20307&quot; value=&quot;467&quot;/&gt;&lt;/object&gt;&lt;object type=&quot;3&quot; unique_id=&quot;10103&quot;&gt;&lt;property id=&quot;20148&quot; value=&quot;5&quot;/&gt;&lt;property id=&quot;20300&quot; value=&quot;Slide 7&quot;/&gt;&lt;property id=&quot;20307&quot; value=&quot;508&quot;/&gt;&lt;/object&gt;&lt;object type=&quot;3&quot; unique_id=&quot;10653&quot;&gt;&lt;property id=&quot;20148&quot; value=&quot;5&quot;/&gt;&lt;property id=&quot;20300&quot; value=&quot;Slide 12&quot;/&gt;&lt;property id=&quot;20307&quot; value=&quot;514&quot;/&gt;&lt;/object&gt;&lt;object type=&quot;3&quot; unique_id=&quot;11153&quot;&gt;&lt;property id=&quot;20148&quot; value=&quot;5&quot;/&gt;&lt;property id=&quot;20300&quot; value=&quot;Slide 17&quot;/&gt;&lt;property id=&quot;20307&quot; value=&quot;519&quot;/&gt;&lt;/object&gt;&lt;object type=&quot;3&quot; unique_id=&quot;247221&quot;&gt;&lt;property id=&quot;20148&quot; value=&quot;5&quot;/&gt;&lt;property id=&quot;20300&quot; value=&quot;Slide 6&quot;/&gt;&lt;property id=&quot;20307&quot; value=&quot;524&quot;/&gt;&lt;/object&gt;&lt;object type=&quot;3&quot; unique_id=&quot;247222&quot;&gt;&lt;property id=&quot;20148&quot; value=&quot;5&quot;/&gt;&lt;property id=&quot;20300&quot; value=&quot;Slide 8&quot;/&gt;&lt;property id=&quot;20307&quot; value=&quot;548&quot;/&gt;&lt;/object&gt;&lt;object type=&quot;3&quot; unique_id=&quot;247223&quot;&gt;&lt;property id=&quot;20148&quot; value=&quot;5&quot;/&gt;&lt;property id=&quot;20300&quot; value=&quot;Slide 9&quot;/&gt;&lt;property id=&quot;20307&quot; value=&quot;541&quot;/&gt;&lt;/object&gt;&lt;object type=&quot;3&quot; unique_id=&quot;247224&quot;&gt;&lt;property id=&quot;20148&quot; value=&quot;5&quot;/&gt;&lt;property id=&quot;20300&quot; value=&quot;Slide 10&quot;/&gt;&lt;property id=&quot;20307&quot; value=&quot;557&quot;/&gt;&lt;/object&gt;&lt;object type=&quot;3&quot; unique_id=&quot;247225&quot;&gt;&lt;property id=&quot;20148&quot; value=&quot;5&quot;/&gt;&lt;property id=&quot;20300&quot; value=&quot;Slide 11&quot;/&gt;&lt;property id=&quot;20307&quot; value=&quot;542&quot;/&gt;&lt;/object&gt;&lt;object type=&quot;3&quot; unique_id=&quot;247226&quot;&gt;&lt;property id=&quot;20148&quot; value=&quot;5&quot;/&gt;&lt;property id=&quot;20300&quot; value=&quot;Slide 13&quot;/&gt;&lt;property id=&quot;20307&quot; value=&quot;543&quot;/&gt;&lt;/object&gt;&lt;object type=&quot;3&quot; unique_id=&quot;247227&quot;&gt;&lt;property id=&quot;20148&quot; value=&quot;5&quot;/&gt;&lt;property id=&quot;20300&quot; value=&quot;Slide 14&quot;/&gt;&lt;property id=&quot;20307&quot; value=&quot;540&quot;/&gt;&lt;/object&gt;&lt;object type=&quot;3&quot; unique_id=&quot;247228&quot;&gt;&lt;property id=&quot;20148&quot; value=&quot;5&quot;/&gt;&lt;property id=&quot;20300&quot; value=&quot;Slide 15&quot;/&gt;&lt;property id=&quot;20307&quot; value=&quot;561&quot;/&gt;&lt;/object&gt;&lt;object type=&quot;3&quot; unique_id=&quot;247229&quot;&gt;&lt;property id=&quot;20148&quot; value=&quot;5&quot;/&gt;&lt;property id=&quot;20300&quot; value=&quot;Slide 16&quot;/&gt;&lt;property id=&quot;20307&quot; value=&quot;520&quot;/&gt;&lt;/object&gt;&lt;object type=&quot;3&quot; unique_id=&quot;247230&quot;&gt;&lt;property id=&quot;20148&quot; value=&quot;5&quot;/&gt;&lt;property id=&quot;20300&quot; value=&quot;Slide 18&quot;/&gt;&lt;property id=&quot;20307&quot; value=&quot;547&quot;/&gt;&lt;/object&gt;&lt;object type=&quot;3&quot; unique_id=&quot;247231&quot;&gt;&lt;property id=&quot;20148&quot; value=&quot;5&quot;/&gt;&lt;property id=&quot;20300&quot; value=&quot;Slide 19&quot;/&gt;&lt;property id=&quot;20307&quot; value=&quot;558&quot;/&gt;&lt;/object&gt;&lt;object type=&quot;3&quot; unique_id=&quot;247232&quot;&gt;&lt;property id=&quot;20148&quot; value=&quot;5&quot;/&gt;&lt;property id=&quot;20300&quot; value=&quot;Slide 20&quot;/&gt;&lt;property id=&quot;20307&quot; value=&quot;559&quot;/&gt;&lt;/object&gt;&lt;object type=&quot;3&quot; unique_id=&quot;247233&quot;&gt;&lt;property id=&quot;20148&quot; value=&quot;5&quot;/&gt;&lt;property id=&quot;20300&quot; value=&quot;Slide 21&quot;/&gt;&lt;property id=&quot;20307&quot; value=&quot;550&quot;/&gt;&lt;/object&gt;&lt;object type=&quot;3&quot; unique_id=&quot;247234&quot;&gt;&lt;property id=&quot;20148&quot; value=&quot;5&quot;/&gt;&lt;property id=&quot;20300&quot; value=&quot;Slide 22&quot;/&gt;&lt;property id=&quot;20307&quot; value=&quot;544&quot;/&gt;&lt;/object&gt;&lt;object type=&quot;3&quot; unique_id=&quot;247235&quot;&gt;&lt;property id=&quot;20148&quot; value=&quot;5&quot;/&gt;&lt;property id=&quot;20300&quot; value=&quot;Slide 23&quot;/&gt;&lt;property id=&quot;20307&quot; value=&quot;545&quot;/&gt;&lt;/object&gt;&lt;object type=&quot;3&quot; unique_id=&quot;247236&quot;&gt;&lt;property id=&quot;20148&quot; value=&quot;5&quot;/&gt;&lt;property id=&quot;20300&quot; value=&quot;Slide 24&quot;/&gt;&lt;property id=&quot;20307&quot; value=&quot;539&quot;/&gt;&lt;/object&gt;&lt;object type=&quot;3&quot; unique_id=&quot;247237&quot;&gt;&lt;property id=&quot;20148&quot; value=&quot;5&quot;/&gt;&lt;property id=&quot;20300&quot; value=&quot;Slide 25&quot;/&gt;&lt;property id=&quot;20307&quot; value=&quot;549&quot;/&gt;&lt;/object&gt;&lt;object type=&quot;3&quot; unique_id=&quot;247238&quot;&gt;&lt;property id=&quot;20148&quot; value=&quot;5&quot;/&gt;&lt;property id=&quot;20300&quot; value=&quot;Slide 26&quot;/&gt;&lt;property id=&quot;20307&quot; value=&quot;560&quot;/&gt;&lt;/object&gt;&lt;/object&gt;&lt;/object&gt;&lt;/database&gt;"/>
  <p:tag name="SECTOMILLISECCONVERTED" val="1"/>
</p:tagLst>
</file>

<file path=ppt/theme/theme1.xml><?xml version="1.0" encoding="utf-8"?>
<a:theme xmlns:a="http://schemas.openxmlformats.org/drawingml/2006/main" name="Office Theme">
  <a:themeElements>
    <a:clrScheme name="Regions Color Values">
      <a:dk1>
        <a:sysClr val="windowText" lastClr="000000"/>
      </a:dk1>
      <a:lt1>
        <a:sysClr val="window" lastClr="FFFFFF"/>
      </a:lt1>
      <a:dk2>
        <a:srgbClr val="88BB00"/>
      </a:dk2>
      <a:lt2>
        <a:srgbClr val="558800"/>
      </a:lt2>
      <a:accent1>
        <a:srgbClr val="FFCC00"/>
      </a:accent1>
      <a:accent2>
        <a:srgbClr val="33CCCC"/>
      </a:accent2>
      <a:accent3>
        <a:srgbClr val="FF6600"/>
      </a:accent3>
      <a:accent4>
        <a:srgbClr val="5F604B"/>
      </a:accent4>
      <a:accent5>
        <a:srgbClr val="6D6E71"/>
      </a:accent5>
      <a:accent6>
        <a:srgbClr val="A8A9A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Regions Color Values">
      <a:dk1>
        <a:sysClr val="windowText" lastClr="000000"/>
      </a:dk1>
      <a:lt1>
        <a:sysClr val="window" lastClr="FFFFFF"/>
      </a:lt1>
      <a:dk2>
        <a:srgbClr val="88BB00"/>
      </a:dk2>
      <a:lt2>
        <a:srgbClr val="558800"/>
      </a:lt2>
      <a:accent1>
        <a:srgbClr val="FFCC00"/>
      </a:accent1>
      <a:accent2>
        <a:srgbClr val="33CCCC"/>
      </a:accent2>
      <a:accent3>
        <a:srgbClr val="FF6600"/>
      </a:accent3>
      <a:accent4>
        <a:srgbClr val="5F604B"/>
      </a:accent4>
      <a:accent5>
        <a:srgbClr val="6D6E71"/>
      </a:accent5>
      <a:accent6>
        <a:srgbClr val="A8A9A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D6602AE50ED6449D01D4F76FC6FF30" ma:contentTypeVersion="0" ma:contentTypeDescription="Create a new document." ma:contentTypeScope="" ma:versionID="667e3f05cb6ed70f8e0819fcf098e44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71DFEA-C8C7-4898-9D1F-6EF91D36080F}"/>
</file>

<file path=customXml/itemProps2.xml><?xml version="1.0" encoding="utf-8"?>
<ds:datastoreItem xmlns:ds="http://schemas.openxmlformats.org/officeDocument/2006/customXml" ds:itemID="{363EAEBB-5E05-4939-AB26-38A705E86FEA}"/>
</file>

<file path=customXml/itemProps3.xml><?xml version="1.0" encoding="utf-8"?>
<ds:datastoreItem xmlns:ds="http://schemas.openxmlformats.org/officeDocument/2006/customXml" ds:itemID="{0F379048-437C-4227-B8BA-84A371C530CA}"/>
</file>

<file path=docProps/app.xml><?xml version="1.0" encoding="utf-8"?>
<Properties xmlns="http://schemas.openxmlformats.org/officeDocument/2006/extended-properties" xmlns:vt="http://schemas.openxmlformats.org/officeDocument/2006/docPropsVTypes">
  <TotalTime>32828</TotalTime>
  <Words>2985</Words>
  <Application>Microsoft Office PowerPoint</Application>
  <PresentationFormat>On-screen Show (4:3)</PresentationFormat>
  <Paragraphs>435</Paragraphs>
  <Slides>24</Slides>
  <Notes>24</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ＭＳ Ｐゴシック</vt:lpstr>
      <vt:lpstr>Arial</vt:lpstr>
      <vt:lpstr>Calibri</vt:lpstr>
      <vt:lpstr>Helvetica</vt:lpstr>
      <vt:lpstr>News Gothic Std</vt:lpstr>
      <vt:lpstr>Times New Roman</vt:lpstr>
      <vt:lpstr>Trade Gothic LT Std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dc:creator>
  <cp:lastModifiedBy>Joye M. Hehn</cp:lastModifiedBy>
  <cp:revision>905</cp:revision>
  <cp:lastPrinted>2015-04-17T14:04:18Z</cp:lastPrinted>
  <dcterms:created xsi:type="dcterms:W3CDTF">2013-03-07T00:50:48Z</dcterms:created>
  <dcterms:modified xsi:type="dcterms:W3CDTF">2015-05-22T18:09:16Z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0x0101001DD6602AE50ED6449D01D4F76FC6FF30</vt:lpwstr>
  </property>
</Properties>
</file>