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16" r:id="rId3"/>
    <p:sldId id="317" r:id="rId4"/>
    <p:sldId id="318" r:id="rId5"/>
    <p:sldId id="319" r:id="rId6"/>
    <p:sldId id="322" r:id="rId7"/>
    <p:sldId id="320" r:id="rId8"/>
    <p:sldId id="321" r:id="rId9"/>
    <p:sldId id="262" r:id="rId10"/>
    <p:sldId id="258" r:id="rId11"/>
    <p:sldId id="263" r:id="rId12"/>
    <p:sldId id="265" r:id="rId13"/>
    <p:sldId id="314" r:id="rId14"/>
    <p:sldId id="315" r:id="rId15"/>
    <p:sldId id="261" r:id="rId16"/>
    <p:sldId id="298" r:id="rId17"/>
    <p:sldId id="299" r:id="rId18"/>
    <p:sldId id="296" r:id="rId19"/>
    <p:sldId id="278" r:id="rId20"/>
    <p:sldId id="266" r:id="rId21"/>
    <p:sldId id="267" r:id="rId22"/>
    <p:sldId id="268" r:id="rId23"/>
    <p:sldId id="269" r:id="rId24"/>
    <p:sldId id="270" r:id="rId25"/>
    <p:sldId id="272" r:id="rId26"/>
    <p:sldId id="273" r:id="rId27"/>
    <p:sldId id="274" r:id="rId28"/>
    <p:sldId id="275" r:id="rId29"/>
    <p:sldId id="282" r:id="rId30"/>
    <p:sldId id="291" r:id="rId31"/>
    <p:sldId id="284" r:id="rId32"/>
    <p:sldId id="285" r:id="rId33"/>
    <p:sldId id="295" r:id="rId34"/>
    <p:sldId id="286" r:id="rId35"/>
    <p:sldId id="297" r:id="rId36"/>
    <p:sldId id="312" r:id="rId37"/>
    <p:sldId id="308"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7F7E5-FEEB-45EE-ADBF-FA1A5D2EE8AA}"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US"/>
        </a:p>
      </dgm:t>
    </dgm:pt>
    <dgm:pt modelId="{BA3D073D-ECF0-4597-8C26-918189EF4430}">
      <dgm:prSet phldrT="[Text]"/>
      <dgm:spPr>
        <a:solidFill>
          <a:schemeClr val="accent2">
            <a:lumMod val="75000"/>
          </a:schemeClr>
        </a:solidFill>
        <a:ln>
          <a:solidFill>
            <a:schemeClr val="tx2"/>
          </a:solidFill>
        </a:ln>
      </dgm:spPr>
      <dgm:t>
        <a:bodyPr/>
        <a:lstStyle/>
        <a:p>
          <a:r>
            <a:rPr lang="en-US" b="1" dirty="0" smtClean="0">
              <a:solidFill>
                <a:schemeClr val="tx2"/>
              </a:solidFill>
            </a:rPr>
            <a:t>Who is subject to the Code of Ethics?</a:t>
          </a:r>
          <a:endParaRPr lang="en-US" dirty="0"/>
        </a:p>
      </dgm:t>
    </dgm:pt>
    <dgm:pt modelId="{13ABEA9B-1A5F-4679-BD43-CC06B4A88AA7}" type="parTrans" cxnId="{EF7F2988-3E46-4886-B5A7-84DEDBF1CD0D}">
      <dgm:prSet/>
      <dgm:spPr/>
      <dgm:t>
        <a:bodyPr/>
        <a:lstStyle/>
        <a:p>
          <a:endParaRPr lang="en-US"/>
        </a:p>
      </dgm:t>
    </dgm:pt>
    <dgm:pt modelId="{893CB900-60B9-4745-BFDE-B771C100D527}" type="sibTrans" cxnId="{EF7F2988-3E46-4886-B5A7-84DEDBF1CD0D}">
      <dgm:prSet/>
      <dgm:spPr/>
      <dgm:t>
        <a:bodyPr/>
        <a:lstStyle/>
        <a:p>
          <a:endParaRPr lang="en-US"/>
        </a:p>
      </dgm:t>
    </dgm:pt>
    <dgm:pt modelId="{68F82C7C-57DD-4B6C-8144-2139490610DD}">
      <dgm:prSet phldrT="[Text]" custT="1"/>
      <dgm:spPr>
        <a:solidFill>
          <a:schemeClr val="accent3">
            <a:lumMod val="40000"/>
            <a:lumOff val="60000"/>
          </a:schemeClr>
        </a:solidFill>
        <a:ln>
          <a:solidFill>
            <a:schemeClr val="tx2"/>
          </a:solidFill>
        </a:ln>
      </dgm:spPr>
      <dgm:t>
        <a:bodyPr/>
        <a:lstStyle/>
        <a:p>
          <a:r>
            <a:rPr lang="en-US" sz="1800" b="1" dirty="0" smtClean="0">
              <a:solidFill>
                <a:schemeClr val="accent1">
                  <a:lumMod val="50000"/>
                </a:schemeClr>
              </a:solidFill>
            </a:rPr>
            <a:t>Elected &amp; Appointed Officials</a:t>
          </a:r>
          <a:endParaRPr lang="en-US" sz="1800" b="1" dirty="0"/>
        </a:p>
      </dgm:t>
    </dgm:pt>
    <dgm:pt modelId="{C50842FE-E377-48D6-8213-8FB5B10ACF1F}" type="parTrans" cxnId="{42E5F731-4DA2-4B1C-B538-4420B9F1100C}">
      <dgm:prSet/>
      <dgm:spPr>
        <a:ln>
          <a:solidFill>
            <a:schemeClr val="tx2"/>
          </a:solidFill>
        </a:ln>
      </dgm:spPr>
      <dgm:t>
        <a:bodyPr/>
        <a:lstStyle/>
        <a:p>
          <a:endParaRPr lang="en-US"/>
        </a:p>
      </dgm:t>
    </dgm:pt>
    <dgm:pt modelId="{F2E932DB-7225-4B54-9D28-321AF367EB50}" type="sibTrans" cxnId="{42E5F731-4DA2-4B1C-B538-4420B9F1100C}">
      <dgm:prSet/>
      <dgm:spPr/>
      <dgm:t>
        <a:bodyPr/>
        <a:lstStyle/>
        <a:p>
          <a:endParaRPr lang="en-US"/>
        </a:p>
      </dgm:t>
    </dgm:pt>
    <dgm:pt modelId="{354FC5B9-C6C8-451B-AF99-EB154A1C159D}">
      <dgm:prSet phldrT="[Text]" custT="1"/>
      <dgm:spPr>
        <a:solidFill>
          <a:schemeClr val="accent3">
            <a:lumMod val="40000"/>
            <a:lumOff val="60000"/>
          </a:schemeClr>
        </a:solidFill>
        <a:ln>
          <a:solidFill>
            <a:schemeClr val="tx2"/>
          </a:solidFill>
        </a:ln>
      </dgm:spPr>
      <dgm:t>
        <a:bodyPr/>
        <a:lstStyle/>
        <a:p>
          <a:r>
            <a:rPr lang="en-US" sz="1850" b="1" strike="noStrike" dirty="0" smtClean="0">
              <a:solidFill>
                <a:schemeClr val="accent1">
                  <a:lumMod val="50000"/>
                </a:schemeClr>
              </a:solidFill>
              <a:effectLst/>
            </a:rPr>
            <a:t>Public Servants </a:t>
          </a:r>
          <a:endParaRPr lang="en-US" sz="1850" b="1" strike="noStrike" dirty="0">
            <a:effectLst/>
          </a:endParaRPr>
        </a:p>
      </dgm:t>
    </dgm:pt>
    <dgm:pt modelId="{AF9B7969-D829-4388-BDF8-3AC880BA5061}" type="parTrans" cxnId="{60E769A0-F874-4A2B-A14D-9143A72D353D}">
      <dgm:prSet/>
      <dgm:spPr>
        <a:ln>
          <a:solidFill>
            <a:schemeClr val="tx2"/>
          </a:solidFill>
        </a:ln>
      </dgm:spPr>
      <dgm:t>
        <a:bodyPr/>
        <a:lstStyle/>
        <a:p>
          <a:endParaRPr lang="en-US"/>
        </a:p>
      </dgm:t>
    </dgm:pt>
    <dgm:pt modelId="{D8AFBEF5-265A-4F6D-A5D5-E596175B20F1}" type="sibTrans" cxnId="{60E769A0-F874-4A2B-A14D-9143A72D353D}">
      <dgm:prSet/>
      <dgm:spPr/>
      <dgm:t>
        <a:bodyPr/>
        <a:lstStyle/>
        <a:p>
          <a:endParaRPr lang="en-US"/>
        </a:p>
      </dgm:t>
    </dgm:pt>
    <dgm:pt modelId="{31695D89-6133-4B80-9DA1-6DC3F12A20D1}">
      <dgm:prSet phldrT="[Text]" custT="1"/>
      <dgm:spPr>
        <a:solidFill>
          <a:schemeClr val="accent3">
            <a:lumMod val="40000"/>
            <a:lumOff val="60000"/>
          </a:schemeClr>
        </a:solidFill>
        <a:ln>
          <a:solidFill>
            <a:schemeClr val="tx2"/>
          </a:solidFill>
        </a:ln>
      </dgm:spPr>
      <dgm:t>
        <a:bodyPr/>
        <a:lstStyle/>
        <a:p>
          <a:r>
            <a:rPr lang="en-US" sz="1800" b="1" dirty="0" smtClean="0">
              <a:solidFill>
                <a:schemeClr val="accent1">
                  <a:lumMod val="50000"/>
                </a:schemeClr>
              </a:solidFill>
            </a:rPr>
            <a:t>Immediate Family Members</a:t>
          </a:r>
          <a:endParaRPr lang="en-US" sz="1800" b="1" dirty="0"/>
        </a:p>
      </dgm:t>
    </dgm:pt>
    <dgm:pt modelId="{88EDA67A-5E6F-49BA-84E8-2C095945FCC2}" type="parTrans" cxnId="{066E71E7-8587-4CC0-B307-905C74026CD8}">
      <dgm:prSet/>
      <dgm:spPr>
        <a:ln>
          <a:solidFill>
            <a:schemeClr val="tx2"/>
          </a:solidFill>
        </a:ln>
      </dgm:spPr>
      <dgm:t>
        <a:bodyPr/>
        <a:lstStyle/>
        <a:p>
          <a:endParaRPr lang="en-US"/>
        </a:p>
      </dgm:t>
    </dgm:pt>
    <dgm:pt modelId="{4D7201E6-ADAD-42AB-A5BC-011CAD594AF2}" type="sibTrans" cxnId="{066E71E7-8587-4CC0-B307-905C74026CD8}">
      <dgm:prSet/>
      <dgm:spPr/>
      <dgm:t>
        <a:bodyPr/>
        <a:lstStyle/>
        <a:p>
          <a:endParaRPr lang="en-US"/>
        </a:p>
      </dgm:t>
    </dgm:pt>
    <dgm:pt modelId="{AAB5ED7D-32D1-40FF-91BB-AE623D20DC7D}">
      <dgm:prSet phldrT="[Text]" custT="1"/>
      <dgm:spPr>
        <a:solidFill>
          <a:schemeClr val="accent3">
            <a:lumMod val="40000"/>
            <a:lumOff val="60000"/>
          </a:schemeClr>
        </a:solidFill>
        <a:ln>
          <a:solidFill>
            <a:schemeClr val="tx2"/>
          </a:solidFill>
        </a:ln>
      </dgm:spPr>
      <dgm:t>
        <a:bodyPr/>
        <a:lstStyle/>
        <a:p>
          <a:r>
            <a:rPr lang="en-US" sz="2000" b="1" dirty="0" smtClean="0">
              <a:solidFill>
                <a:schemeClr val="accent1">
                  <a:lumMod val="50000"/>
                </a:schemeClr>
              </a:solidFill>
            </a:rPr>
            <a:t>Private Entities </a:t>
          </a:r>
        </a:p>
        <a:p>
          <a:r>
            <a:rPr lang="en-US" sz="1200" b="1" dirty="0" smtClean="0">
              <a:solidFill>
                <a:schemeClr val="accent1">
                  <a:lumMod val="50000"/>
                </a:schemeClr>
              </a:solidFill>
            </a:rPr>
            <a:t>(ex. Contracted services)</a:t>
          </a:r>
          <a:endParaRPr lang="en-US" sz="1200" b="1" dirty="0"/>
        </a:p>
      </dgm:t>
    </dgm:pt>
    <dgm:pt modelId="{CC76D71B-BEAC-4C50-98EA-7FDDEE39148B}" type="parTrans" cxnId="{D89279A4-92D6-4917-8D9D-C3C96752F41F}">
      <dgm:prSet/>
      <dgm:spPr>
        <a:ln>
          <a:solidFill>
            <a:schemeClr val="tx2"/>
          </a:solidFill>
        </a:ln>
      </dgm:spPr>
      <dgm:t>
        <a:bodyPr/>
        <a:lstStyle/>
        <a:p>
          <a:endParaRPr lang="en-US"/>
        </a:p>
      </dgm:t>
    </dgm:pt>
    <dgm:pt modelId="{4A851FE6-1AAB-4734-AAEC-158DFEBA6786}" type="sibTrans" cxnId="{D89279A4-92D6-4917-8D9D-C3C96752F41F}">
      <dgm:prSet/>
      <dgm:spPr/>
      <dgm:t>
        <a:bodyPr/>
        <a:lstStyle/>
        <a:p>
          <a:endParaRPr lang="en-US"/>
        </a:p>
      </dgm:t>
    </dgm:pt>
    <dgm:pt modelId="{5AC003CF-B34F-4BA9-899A-1F8CEC947563}">
      <dgm:prSet phldrT="[Text]" custT="1"/>
      <dgm:spPr>
        <a:solidFill>
          <a:schemeClr val="accent3">
            <a:lumMod val="40000"/>
            <a:lumOff val="60000"/>
          </a:schemeClr>
        </a:solidFill>
        <a:ln>
          <a:solidFill>
            <a:schemeClr val="tx2"/>
          </a:solidFill>
        </a:ln>
      </dgm:spPr>
      <dgm:t>
        <a:bodyPr/>
        <a:lstStyle/>
        <a:p>
          <a:r>
            <a:rPr lang="en-US" sz="2000" b="1" dirty="0" smtClean="0">
              <a:solidFill>
                <a:schemeClr val="accent1">
                  <a:lumMod val="50000"/>
                </a:schemeClr>
              </a:solidFill>
            </a:rPr>
            <a:t>Legal Entities </a:t>
          </a:r>
        </a:p>
        <a:p>
          <a:r>
            <a:rPr lang="en-US" sz="1200" b="1" dirty="0" smtClean="0">
              <a:solidFill>
                <a:schemeClr val="accent1">
                  <a:lumMod val="50000"/>
                </a:schemeClr>
              </a:solidFill>
            </a:rPr>
            <a:t>    </a:t>
          </a:r>
          <a:r>
            <a:rPr lang="en-US" sz="1100" b="1" dirty="0" smtClean="0">
              <a:solidFill>
                <a:schemeClr val="accent1">
                  <a:lumMod val="50000"/>
                </a:schemeClr>
              </a:solidFill>
            </a:rPr>
            <a:t>(i.e., companies &amp; businesses)</a:t>
          </a:r>
          <a:endParaRPr lang="en-US" sz="1100" b="1" dirty="0"/>
        </a:p>
      </dgm:t>
    </dgm:pt>
    <dgm:pt modelId="{B4545CBE-D322-463E-B8BF-E4D48975666C}" type="parTrans" cxnId="{B4C97C62-BDFA-416D-9E34-34704DE241CB}">
      <dgm:prSet/>
      <dgm:spPr>
        <a:ln>
          <a:solidFill>
            <a:schemeClr val="tx2"/>
          </a:solidFill>
        </a:ln>
      </dgm:spPr>
      <dgm:t>
        <a:bodyPr/>
        <a:lstStyle/>
        <a:p>
          <a:endParaRPr lang="en-US"/>
        </a:p>
      </dgm:t>
    </dgm:pt>
    <dgm:pt modelId="{29F5D2FA-24C9-493E-B1C5-90B6B797AEE1}" type="sibTrans" cxnId="{B4C97C62-BDFA-416D-9E34-34704DE241CB}">
      <dgm:prSet/>
      <dgm:spPr/>
      <dgm:t>
        <a:bodyPr/>
        <a:lstStyle/>
        <a:p>
          <a:endParaRPr lang="en-US"/>
        </a:p>
      </dgm:t>
    </dgm:pt>
    <dgm:pt modelId="{089885F0-5F3D-4502-BBCA-B0F0D2F91CCF}" type="pres">
      <dgm:prSet presAssocID="{C517F7E5-FEEB-45EE-ADBF-FA1A5D2EE8AA}" presName="cycle" presStyleCnt="0">
        <dgm:presLayoutVars>
          <dgm:chMax val="1"/>
          <dgm:dir/>
          <dgm:animLvl val="ctr"/>
          <dgm:resizeHandles val="exact"/>
        </dgm:presLayoutVars>
      </dgm:prSet>
      <dgm:spPr/>
      <dgm:t>
        <a:bodyPr/>
        <a:lstStyle/>
        <a:p>
          <a:endParaRPr lang="en-US"/>
        </a:p>
      </dgm:t>
    </dgm:pt>
    <dgm:pt modelId="{1EB8BD3D-8B50-4519-9A91-AFFADA766455}" type="pres">
      <dgm:prSet presAssocID="{BA3D073D-ECF0-4597-8C26-918189EF4430}" presName="centerShape" presStyleLbl="node0" presStyleIdx="0" presStyleCnt="1"/>
      <dgm:spPr/>
      <dgm:t>
        <a:bodyPr/>
        <a:lstStyle/>
        <a:p>
          <a:endParaRPr lang="en-US"/>
        </a:p>
      </dgm:t>
    </dgm:pt>
    <dgm:pt modelId="{01C2B454-EB36-458A-B733-551E24D34518}" type="pres">
      <dgm:prSet presAssocID="{C50842FE-E377-48D6-8213-8FB5B10ACF1F}" presName="parTrans" presStyleLbl="bgSibTrans2D1" presStyleIdx="0" presStyleCnt="5"/>
      <dgm:spPr/>
      <dgm:t>
        <a:bodyPr/>
        <a:lstStyle/>
        <a:p>
          <a:endParaRPr lang="en-US"/>
        </a:p>
      </dgm:t>
    </dgm:pt>
    <dgm:pt modelId="{DC5B605D-711A-4185-8952-C26A5FF5F7DE}" type="pres">
      <dgm:prSet presAssocID="{68F82C7C-57DD-4B6C-8144-2139490610DD}" presName="node" presStyleLbl="node1" presStyleIdx="0" presStyleCnt="5">
        <dgm:presLayoutVars>
          <dgm:bulletEnabled val="1"/>
        </dgm:presLayoutVars>
      </dgm:prSet>
      <dgm:spPr/>
      <dgm:t>
        <a:bodyPr/>
        <a:lstStyle/>
        <a:p>
          <a:endParaRPr lang="en-US"/>
        </a:p>
      </dgm:t>
    </dgm:pt>
    <dgm:pt modelId="{944F4B4B-E652-4056-9FBC-2EBE7CD8F5A0}" type="pres">
      <dgm:prSet presAssocID="{AF9B7969-D829-4388-BDF8-3AC880BA5061}" presName="parTrans" presStyleLbl="bgSibTrans2D1" presStyleIdx="1" presStyleCnt="5"/>
      <dgm:spPr/>
      <dgm:t>
        <a:bodyPr/>
        <a:lstStyle/>
        <a:p>
          <a:endParaRPr lang="en-US"/>
        </a:p>
      </dgm:t>
    </dgm:pt>
    <dgm:pt modelId="{7A198053-BD25-4403-8023-E645176751EB}" type="pres">
      <dgm:prSet presAssocID="{354FC5B9-C6C8-451B-AF99-EB154A1C159D}" presName="node" presStyleLbl="node1" presStyleIdx="1" presStyleCnt="5">
        <dgm:presLayoutVars>
          <dgm:bulletEnabled val="1"/>
        </dgm:presLayoutVars>
      </dgm:prSet>
      <dgm:spPr/>
      <dgm:t>
        <a:bodyPr/>
        <a:lstStyle/>
        <a:p>
          <a:endParaRPr lang="en-US"/>
        </a:p>
      </dgm:t>
    </dgm:pt>
    <dgm:pt modelId="{8BC89F59-90DB-4197-83AC-7A1551E27D2B}" type="pres">
      <dgm:prSet presAssocID="{88EDA67A-5E6F-49BA-84E8-2C095945FCC2}" presName="parTrans" presStyleLbl="bgSibTrans2D1" presStyleIdx="2" presStyleCnt="5"/>
      <dgm:spPr/>
      <dgm:t>
        <a:bodyPr/>
        <a:lstStyle/>
        <a:p>
          <a:endParaRPr lang="en-US"/>
        </a:p>
      </dgm:t>
    </dgm:pt>
    <dgm:pt modelId="{DF3D65F6-4E0C-4676-AE92-6C064139AA83}" type="pres">
      <dgm:prSet presAssocID="{31695D89-6133-4B80-9DA1-6DC3F12A20D1}" presName="node" presStyleLbl="node1" presStyleIdx="2" presStyleCnt="5">
        <dgm:presLayoutVars>
          <dgm:bulletEnabled val="1"/>
        </dgm:presLayoutVars>
      </dgm:prSet>
      <dgm:spPr/>
      <dgm:t>
        <a:bodyPr/>
        <a:lstStyle/>
        <a:p>
          <a:endParaRPr lang="en-US"/>
        </a:p>
      </dgm:t>
    </dgm:pt>
    <dgm:pt modelId="{261B3E61-94C9-41C7-9F2F-94C352F30D35}" type="pres">
      <dgm:prSet presAssocID="{B4545CBE-D322-463E-B8BF-E4D48975666C}" presName="parTrans" presStyleLbl="bgSibTrans2D1" presStyleIdx="3" presStyleCnt="5"/>
      <dgm:spPr/>
      <dgm:t>
        <a:bodyPr/>
        <a:lstStyle/>
        <a:p>
          <a:endParaRPr lang="en-US"/>
        </a:p>
      </dgm:t>
    </dgm:pt>
    <dgm:pt modelId="{BB096F3C-B85F-43FC-94D6-4C1C7DE3EDD1}" type="pres">
      <dgm:prSet presAssocID="{5AC003CF-B34F-4BA9-899A-1F8CEC947563}" presName="node" presStyleLbl="node1" presStyleIdx="3" presStyleCnt="5">
        <dgm:presLayoutVars>
          <dgm:bulletEnabled val="1"/>
        </dgm:presLayoutVars>
      </dgm:prSet>
      <dgm:spPr/>
      <dgm:t>
        <a:bodyPr/>
        <a:lstStyle/>
        <a:p>
          <a:endParaRPr lang="en-US"/>
        </a:p>
      </dgm:t>
    </dgm:pt>
    <dgm:pt modelId="{8843B08E-1DE5-4CF0-A5E6-DAC7B3CA62D6}" type="pres">
      <dgm:prSet presAssocID="{CC76D71B-BEAC-4C50-98EA-7FDDEE39148B}" presName="parTrans" presStyleLbl="bgSibTrans2D1" presStyleIdx="4" presStyleCnt="5"/>
      <dgm:spPr/>
      <dgm:t>
        <a:bodyPr/>
        <a:lstStyle/>
        <a:p>
          <a:endParaRPr lang="en-US"/>
        </a:p>
      </dgm:t>
    </dgm:pt>
    <dgm:pt modelId="{10F1C8E0-89AA-4B12-8F7D-E44B3E39A59B}" type="pres">
      <dgm:prSet presAssocID="{AAB5ED7D-32D1-40FF-91BB-AE623D20DC7D}" presName="node" presStyleLbl="node1" presStyleIdx="4" presStyleCnt="5" custRadScaleRad="101185" custRadScaleInc="2302">
        <dgm:presLayoutVars>
          <dgm:bulletEnabled val="1"/>
        </dgm:presLayoutVars>
      </dgm:prSet>
      <dgm:spPr/>
      <dgm:t>
        <a:bodyPr/>
        <a:lstStyle/>
        <a:p>
          <a:endParaRPr lang="en-US"/>
        </a:p>
      </dgm:t>
    </dgm:pt>
  </dgm:ptLst>
  <dgm:cxnLst>
    <dgm:cxn modelId="{076FDC0A-5157-47EE-BD83-C2F7A4101C1C}" type="presOf" srcId="{C50842FE-E377-48D6-8213-8FB5B10ACF1F}" destId="{01C2B454-EB36-458A-B733-551E24D34518}" srcOrd="0" destOrd="0" presId="urn:microsoft.com/office/officeart/2005/8/layout/radial4"/>
    <dgm:cxn modelId="{937E8F10-1351-4246-B647-04900C649A4C}" type="presOf" srcId="{31695D89-6133-4B80-9DA1-6DC3F12A20D1}" destId="{DF3D65F6-4E0C-4676-AE92-6C064139AA83}" srcOrd="0" destOrd="0" presId="urn:microsoft.com/office/officeart/2005/8/layout/radial4"/>
    <dgm:cxn modelId="{C444C7C4-FC5C-4FCD-A846-D2E473829D71}" type="presOf" srcId="{B4545CBE-D322-463E-B8BF-E4D48975666C}" destId="{261B3E61-94C9-41C7-9F2F-94C352F30D35}" srcOrd="0" destOrd="0" presId="urn:microsoft.com/office/officeart/2005/8/layout/radial4"/>
    <dgm:cxn modelId="{30AF8A0C-F132-489C-9797-E5586F378C65}" type="presOf" srcId="{5AC003CF-B34F-4BA9-899A-1F8CEC947563}" destId="{BB096F3C-B85F-43FC-94D6-4C1C7DE3EDD1}" srcOrd="0" destOrd="0" presId="urn:microsoft.com/office/officeart/2005/8/layout/radial4"/>
    <dgm:cxn modelId="{066E71E7-8587-4CC0-B307-905C74026CD8}" srcId="{BA3D073D-ECF0-4597-8C26-918189EF4430}" destId="{31695D89-6133-4B80-9DA1-6DC3F12A20D1}" srcOrd="2" destOrd="0" parTransId="{88EDA67A-5E6F-49BA-84E8-2C095945FCC2}" sibTransId="{4D7201E6-ADAD-42AB-A5BC-011CAD594AF2}"/>
    <dgm:cxn modelId="{A208D31A-5E65-4CA9-8AA8-F6E2F7DA18D7}" type="presOf" srcId="{68F82C7C-57DD-4B6C-8144-2139490610DD}" destId="{DC5B605D-711A-4185-8952-C26A5FF5F7DE}" srcOrd="0" destOrd="0" presId="urn:microsoft.com/office/officeart/2005/8/layout/radial4"/>
    <dgm:cxn modelId="{F5A8A788-1174-45B5-A3FF-0802E79A7A25}" type="presOf" srcId="{C517F7E5-FEEB-45EE-ADBF-FA1A5D2EE8AA}" destId="{089885F0-5F3D-4502-BBCA-B0F0D2F91CCF}" srcOrd="0" destOrd="0" presId="urn:microsoft.com/office/officeart/2005/8/layout/radial4"/>
    <dgm:cxn modelId="{60E769A0-F874-4A2B-A14D-9143A72D353D}" srcId="{BA3D073D-ECF0-4597-8C26-918189EF4430}" destId="{354FC5B9-C6C8-451B-AF99-EB154A1C159D}" srcOrd="1" destOrd="0" parTransId="{AF9B7969-D829-4388-BDF8-3AC880BA5061}" sibTransId="{D8AFBEF5-265A-4F6D-A5D5-E596175B20F1}"/>
    <dgm:cxn modelId="{8F9E8B7B-AA0A-43C4-8ED1-1A686B90388B}" type="presOf" srcId="{CC76D71B-BEAC-4C50-98EA-7FDDEE39148B}" destId="{8843B08E-1DE5-4CF0-A5E6-DAC7B3CA62D6}" srcOrd="0" destOrd="0" presId="urn:microsoft.com/office/officeart/2005/8/layout/radial4"/>
    <dgm:cxn modelId="{324C53C8-754B-43A3-9329-A8361387A9A9}" type="presOf" srcId="{AAB5ED7D-32D1-40FF-91BB-AE623D20DC7D}" destId="{10F1C8E0-89AA-4B12-8F7D-E44B3E39A59B}" srcOrd="0" destOrd="0" presId="urn:microsoft.com/office/officeart/2005/8/layout/radial4"/>
    <dgm:cxn modelId="{D89279A4-92D6-4917-8D9D-C3C96752F41F}" srcId="{BA3D073D-ECF0-4597-8C26-918189EF4430}" destId="{AAB5ED7D-32D1-40FF-91BB-AE623D20DC7D}" srcOrd="4" destOrd="0" parTransId="{CC76D71B-BEAC-4C50-98EA-7FDDEE39148B}" sibTransId="{4A851FE6-1AAB-4734-AAEC-158DFEBA6786}"/>
    <dgm:cxn modelId="{EF7F2988-3E46-4886-B5A7-84DEDBF1CD0D}" srcId="{C517F7E5-FEEB-45EE-ADBF-FA1A5D2EE8AA}" destId="{BA3D073D-ECF0-4597-8C26-918189EF4430}" srcOrd="0" destOrd="0" parTransId="{13ABEA9B-1A5F-4679-BD43-CC06B4A88AA7}" sibTransId="{893CB900-60B9-4745-BFDE-B771C100D527}"/>
    <dgm:cxn modelId="{999BAA44-82E6-4C1C-B236-5C195374BB58}" type="presOf" srcId="{354FC5B9-C6C8-451B-AF99-EB154A1C159D}" destId="{7A198053-BD25-4403-8023-E645176751EB}" srcOrd="0" destOrd="0" presId="urn:microsoft.com/office/officeart/2005/8/layout/radial4"/>
    <dgm:cxn modelId="{42E5F731-4DA2-4B1C-B538-4420B9F1100C}" srcId="{BA3D073D-ECF0-4597-8C26-918189EF4430}" destId="{68F82C7C-57DD-4B6C-8144-2139490610DD}" srcOrd="0" destOrd="0" parTransId="{C50842FE-E377-48D6-8213-8FB5B10ACF1F}" sibTransId="{F2E932DB-7225-4B54-9D28-321AF367EB50}"/>
    <dgm:cxn modelId="{B4C97C62-BDFA-416D-9E34-34704DE241CB}" srcId="{BA3D073D-ECF0-4597-8C26-918189EF4430}" destId="{5AC003CF-B34F-4BA9-899A-1F8CEC947563}" srcOrd="3" destOrd="0" parTransId="{B4545CBE-D322-463E-B8BF-E4D48975666C}" sibTransId="{29F5D2FA-24C9-493E-B1C5-90B6B797AEE1}"/>
    <dgm:cxn modelId="{6D2836CE-171F-44F4-9765-BEB5069A3661}" type="presOf" srcId="{88EDA67A-5E6F-49BA-84E8-2C095945FCC2}" destId="{8BC89F59-90DB-4197-83AC-7A1551E27D2B}" srcOrd="0" destOrd="0" presId="urn:microsoft.com/office/officeart/2005/8/layout/radial4"/>
    <dgm:cxn modelId="{1CCBC4DF-5652-479C-A589-1F1DA578DC25}" type="presOf" srcId="{AF9B7969-D829-4388-BDF8-3AC880BA5061}" destId="{944F4B4B-E652-4056-9FBC-2EBE7CD8F5A0}" srcOrd="0" destOrd="0" presId="urn:microsoft.com/office/officeart/2005/8/layout/radial4"/>
    <dgm:cxn modelId="{5E55C8A5-95A5-416D-B637-3E77DD3FA24F}" type="presOf" srcId="{BA3D073D-ECF0-4597-8C26-918189EF4430}" destId="{1EB8BD3D-8B50-4519-9A91-AFFADA766455}" srcOrd="0" destOrd="0" presId="urn:microsoft.com/office/officeart/2005/8/layout/radial4"/>
    <dgm:cxn modelId="{A0AEA976-8B9B-4060-A165-CCC5243A12C0}" type="presParOf" srcId="{089885F0-5F3D-4502-BBCA-B0F0D2F91CCF}" destId="{1EB8BD3D-8B50-4519-9A91-AFFADA766455}" srcOrd="0" destOrd="0" presId="urn:microsoft.com/office/officeart/2005/8/layout/radial4"/>
    <dgm:cxn modelId="{2630235B-350A-46EA-B0A1-5FD45243E988}" type="presParOf" srcId="{089885F0-5F3D-4502-BBCA-B0F0D2F91CCF}" destId="{01C2B454-EB36-458A-B733-551E24D34518}" srcOrd="1" destOrd="0" presId="urn:microsoft.com/office/officeart/2005/8/layout/radial4"/>
    <dgm:cxn modelId="{E24680D3-77E2-47B7-864F-80FC702E25C4}" type="presParOf" srcId="{089885F0-5F3D-4502-BBCA-B0F0D2F91CCF}" destId="{DC5B605D-711A-4185-8952-C26A5FF5F7DE}" srcOrd="2" destOrd="0" presId="urn:microsoft.com/office/officeart/2005/8/layout/radial4"/>
    <dgm:cxn modelId="{DCB015BE-A416-4382-B93A-346ADC1B622C}" type="presParOf" srcId="{089885F0-5F3D-4502-BBCA-B0F0D2F91CCF}" destId="{944F4B4B-E652-4056-9FBC-2EBE7CD8F5A0}" srcOrd="3" destOrd="0" presId="urn:microsoft.com/office/officeart/2005/8/layout/radial4"/>
    <dgm:cxn modelId="{7E7D3047-7D6A-44FC-B88B-786798979C90}" type="presParOf" srcId="{089885F0-5F3D-4502-BBCA-B0F0D2F91CCF}" destId="{7A198053-BD25-4403-8023-E645176751EB}" srcOrd="4" destOrd="0" presId="urn:microsoft.com/office/officeart/2005/8/layout/radial4"/>
    <dgm:cxn modelId="{7134106E-658A-429B-AF40-F3C1941772DC}" type="presParOf" srcId="{089885F0-5F3D-4502-BBCA-B0F0D2F91CCF}" destId="{8BC89F59-90DB-4197-83AC-7A1551E27D2B}" srcOrd="5" destOrd="0" presId="urn:microsoft.com/office/officeart/2005/8/layout/radial4"/>
    <dgm:cxn modelId="{5386A773-8729-49FC-98CA-79FCEDC50694}" type="presParOf" srcId="{089885F0-5F3D-4502-BBCA-B0F0D2F91CCF}" destId="{DF3D65F6-4E0C-4676-AE92-6C064139AA83}" srcOrd="6" destOrd="0" presId="urn:microsoft.com/office/officeart/2005/8/layout/radial4"/>
    <dgm:cxn modelId="{D63CBFAF-B419-488C-80CD-ECE16CAD2234}" type="presParOf" srcId="{089885F0-5F3D-4502-BBCA-B0F0D2F91CCF}" destId="{261B3E61-94C9-41C7-9F2F-94C352F30D35}" srcOrd="7" destOrd="0" presId="urn:microsoft.com/office/officeart/2005/8/layout/radial4"/>
    <dgm:cxn modelId="{5612BE39-9043-4A8A-A669-C623C1FCA895}" type="presParOf" srcId="{089885F0-5F3D-4502-BBCA-B0F0D2F91CCF}" destId="{BB096F3C-B85F-43FC-94D6-4C1C7DE3EDD1}" srcOrd="8" destOrd="0" presId="urn:microsoft.com/office/officeart/2005/8/layout/radial4"/>
    <dgm:cxn modelId="{259D055A-6B8D-4BA3-AEF3-C30BDA8FA416}" type="presParOf" srcId="{089885F0-5F3D-4502-BBCA-B0F0D2F91CCF}" destId="{8843B08E-1DE5-4CF0-A5E6-DAC7B3CA62D6}" srcOrd="9" destOrd="0" presId="urn:microsoft.com/office/officeart/2005/8/layout/radial4"/>
    <dgm:cxn modelId="{EA5BFE15-DD68-4A4F-BE64-62239DD54971}" type="presParOf" srcId="{089885F0-5F3D-4502-BBCA-B0F0D2F91CCF}" destId="{10F1C8E0-89AA-4B12-8F7D-E44B3E39A59B}"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8BD3D-8B50-4519-9A91-AFFADA766455}">
      <dsp:nvSpPr>
        <dsp:cNvPr id="0" name=""/>
        <dsp:cNvSpPr/>
      </dsp:nvSpPr>
      <dsp:spPr>
        <a:xfrm>
          <a:off x="2300753" y="2536160"/>
          <a:ext cx="1594505" cy="1594505"/>
        </a:xfrm>
        <a:prstGeom prst="ellipse">
          <a:avLst/>
        </a:prstGeom>
        <a:solidFill>
          <a:schemeClr val="accent2">
            <a:lumMod val="7500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2"/>
              </a:solidFill>
            </a:rPr>
            <a:t>Who is subject to the Code of Ethics?</a:t>
          </a:r>
          <a:endParaRPr lang="en-US" sz="1700" kern="1200" dirty="0"/>
        </a:p>
      </dsp:txBody>
      <dsp:txXfrm>
        <a:off x="2534263" y="2769670"/>
        <a:ext cx="1127485" cy="1127485"/>
      </dsp:txXfrm>
    </dsp:sp>
    <dsp:sp modelId="{01C2B454-EB36-458A-B733-551E24D34518}">
      <dsp:nvSpPr>
        <dsp:cNvPr id="0" name=""/>
        <dsp:cNvSpPr/>
      </dsp:nvSpPr>
      <dsp:spPr>
        <a:xfrm rot="10800000">
          <a:off x="757864" y="3106196"/>
          <a:ext cx="1458030" cy="454433"/>
        </a:xfrm>
        <a:prstGeom prst="leftArrow">
          <a:avLst>
            <a:gd name="adj1" fmla="val 60000"/>
            <a:gd name="adj2" fmla="val 50000"/>
          </a:avLst>
        </a:prstGeom>
        <a:solidFill>
          <a:schemeClr val="accent1">
            <a:tint val="60000"/>
            <a:hueOff val="0"/>
            <a:satOff val="0"/>
            <a:lumOff val="0"/>
            <a:alphaOff val="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5B605D-711A-4185-8952-C26A5FF5F7DE}">
      <dsp:nvSpPr>
        <dsp:cNvPr id="0" name=""/>
        <dsp:cNvSpPr/>
      </dsp:nvSpPr>
      <dsp:spPr>
        <a:xfrm>
          <a:off x="474" y="2727501"/>
          <a:ext cx="1514779" cy="1211823"/>
        </a:xfrm>
        <a:prstGeom prst="roundRect">
          <a:avLst>
            <a:gd name="adj" fmla="val 10000"/>
          </a:avLst>
        </a:prstGeom>
        <a:solidFill>
          <a:schemeClr val="accent3">
            <a:lumMod val="40000"/>
            <a:lumOff val="6000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Elected &amp; Appointed Officials</a:t>
          </a:r>
          <a:endParaRPr lang="en-US" sz="1800" b="1" kern="1200" dirty="0"/>
        </a:p>
      </dsp:txBody>
      <dsp:txXfrm>
        <a:off x="35967" y="2762994"/>
        <a:ext cx="1443793" cy="1140837"/>
      </dsp:txXfrm>
    </dsp:sp>
    <dsp:sp modelId="{944F4B4B-E652-4056-9FBC-2EBE7CD8F5A0}">
      <dsp:nvSpPr>
        <dsp:cNvPr id="0" name=""/>
        <dsp:cNvSpPr/>
      </dsp:nvSpPr>
      <dsp:spPr>
        <a:xfrm rot="13500000">
          <a:off x="1229752" y="1966957"/>
          <a:ext cx="1458030" cy="454433"/>
        </a:xfrm>
        <a:prstGeom prst="leftArrow">
          <a:avLst>
            <a:gd name="adj1" fmla="val 60000"/>
            <a:gd name="adj2" fmla="val 50000"/>
          </a:avLst>
        </a:prstGeom>
        <a:solidFill>
          <a:schemeClr val="accent1">
            <a:tint val="60000"/>
            <a:hueOff val="0"/>
            <a:satOff val="0"/>
            <a:lumOff val="0"/>
            <a:alphaOff val="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198053-BD25-4403-8023-E645176751EB}">
      <dsp:nvSpPr>
        <dsp:cNvPr id="0" name=""/>
        <dsp:cNvSpPr/>
      </dsp:nvSpPr>
      <dsp:spPr>
        <a:xfrm>
          <a:off x="685886" y="1072770"/>
          <a:ext cx="1514779" cy="1211823"/>
        </a:xfrm>
        <a:prstGeom prst="roundRect">
          <a:avLst>
            <a:gd name="adj" fmla="val 10000"/>
          </a:avLst>
        </a:prstGeom>
        <a:solidFill>
          <a:schemeClr val="accent3">
            <a:lumMod val="40000"/>
            <a:lumOff val="6000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22325">
            <a:lnSpc>
              <a:spcPct val="90000"/>
            </a:lnSpc>
            <a:spcBef>
              <a:spcPct val="0"/>
            </a:spcBef>
            <a:spcAft>
              <a:spcPct val="35000"/>
            </a:spcAft>
          </a:pPr>
          <a:r>
            <a:rPr lang="en-US" sz="1850" b="1" strike="noStrike" kern="1200" dirty="0" smtClean="0">
              <a:solidFill>
                <a:schemeClr val="accent1">
                  <a:lumMod val="50000"/>
                </a:schemeClr>
              </a:solidFill>
              <a:effectLst/>
            </a:rPr>
            <a:t>Public Servants </a:t>
          </a:r>
          <a:endParaRPr lang="en-US" sz="1850" b="1" strike="noStrike" kern="1200" dirty="0">
            <a:effectLst/>
          </a:endParaRPr>
        </a:p>
      </dsp:txBody>
      <dsp:txXfrm>
        <a:off x="721379" y="1108263"/>
        <a:ext cx="1443793" cy="1140837"/>
      </dsp:txXfrm>
    </dsp:sp>
    <dsp:sp modelId="{8BC89F59-90DB-4197-83AC-7A1551E27D2B}">
      <dsp:nvSpPr>
        <dsp:cNvPr id="0" name=""/>
        <dsp:cNvSpPr/>
      </dsp:nvSpPr>
      <dsp:spPr>
        <a:xfrm rot="16200000">
          <a:off x="2368991" y="1495069"/>
          <a:ext cx="1458030" cy="454433"/>
        </a:xfrm>
        <a:prstGeom prst="leftArrow">
          <a:avLst>
            <a:gd name="adj1" fmla="val 60000"/>
            <a:gd name="adj2" fmla="val 50000"/>
          </a:avLst>
        </a:prstGeom>
        <a:solidFill>
          <a:schemeClr val="accent1">
            <a:tint val="60000"/>
            <a:hueOff val="0"/>
            <a:satOff val="0"/>
            <a:lumOff val="0"/>
            <a:alphaOff val="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3D65F6-4E0C-4676-AE92-6C064139AA83}">
      <dsp:nvSpPr>
        <dsp:cNvPr id="0" name=""/>
        <dsp:cNvSpPr/>
      </dsp:nvSpPr>
      <dsp:spPr>
        <a:xfrm>
          <a:off x="2340616" y="387359"/>
          <a:ext cx="1514779" cy="1211823"/>
        </a:xfrm>
        <a:prstGeom prst="roundRect">
          <a:avLst>
            <a:gd name="adj" fmla="val 10000"/>
          </a:avLst>
        </a:prstGeom>
        <a:solidFill>
          <a:schemeClr val="accent3">
            <a:lumMod val="40000"/>
            <a:lumOff val="6000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Immediate Family Members</a:t>
          </a:r>
          <a:endParaRPr lang="en-US" sz="1800" b="1" kern="1200" dirty="0"/>
        </a:p>
      </dsp:txBody>
      <dsp:txXfrm>
        <a:off x="2376109" y="422852"/>
        <a:ext cx="1443793" cy="1140837"/>
      </dsp:txXfrm>
    </dsp:sp>
    <dsp:sp modelId="{261B3E61-94C9-41C7-9F2F-94C352F30D35}">
      <dsp:nvSpPr>
        <dsp:cNvPr id="0" name=""/>
        <dsp:cNvSpPr/>
      </dsp:nvSpPr>
      <dsp:spPr>
        <a:xfrm rot="18900000">
          <a:off x="3508229" y="1966957"/>
          <a:ext cx="1458030" cy="454433"/>
        </a:xfrm>
        <a:prstGeom prst="leftArrow">
          <a:avLst>
            <a:gd name="adj1" fmla="val 60000"/>
            <a:gd name="adj2" fmla="val 50000"/>
          </a:avLst>
        </a:prstGeom>
        <a:solidFill>
          <a:schemeClr val="accent1">
            <a:tint val="60000"/>
            <a:hueOff val="0"/>
            <a:satOff val="0"/>
            <a:lumOff val="0"/>
            <a:alphaOff val="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B096F3C-B85F-43FC-94D6-4C1C7DE3EDD1}">
      <dsp:nvSpPr>
        <dsp:cNvPr id="0" name=""/>
        <dsp:cNvSpPr/>
      </dsp:nvSpPr>
      <dsp:spPr>
        <a:xfrm>
          <a:off x="3995346" y="1072770"/>
          <a:ext cx="1514779" cy="1211823"/>
        </a:xfrm>
        <a:prstGeom prst="roundRect">
          <a:avLst>
            <a:gd name="adj" fmla="val 10000"/>
          </a:avLst>
        </a:prstGeom>
        <a:solidFill>
          <a:schemeClr val="accent3">
            <a:lumMod val="40000"/>
            <a:lumOff val="6000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Legal Entities </a:t>
          </a:r>
        </a:p>
        <a:p>
          <a:pPr lvl="0" algn="ctr" defTabSz="889000">
            <a:lnSpc>
              <a:spcPct val="90000"/>
            </a:lnSpc>
            <a:spcBef>
              <a:spcPct val="0"/>
            </a:spcBef>
            <a:spcAft>
              <a:spcPct val="35000"/>
            </a:spcAft>
          </a:pPr>
          <a:r>
            <a:rPr lang="en-US" sz="1200" b="1" kern="1200" dirty="0" smtClean="0">
              <a:solidFill>
                <a:schemeClr val="accent1">
                  <a:lumMod val="50000"/>
                </a:schemeClr>
              </a:solidFill>
            </a:rPr>
            <a:t>    </a:t>
          </a:r>
          <a:r>
            <a:rPr lang="en-US" sz="1100" b="1" kern="1200" dirty="0" smtClean="0">
              <a:solidFill>
                <a:schemeClr val="accent1">
                  <a:lumMod val="50000"/>
                </a:schemeClr>
              </a:solidFill>
            </a:rPr>
            <a:t>(i.e., companies &amp; businesses)</a:t>
          </a:r>
          <a:endParaRPr lang="en-US" sz="1100" b="1" kern="1200" dirty="0"/>
        </a:p>
      </dsp:txBody>
      <dsp:txXfrm>
        <a:off x="4030839" y="1108263"/>
        <a:ext cx="1443793" cy="1140837"/>
      </dsp:txXfrm>
    </dsp:sp>
    <dsp:sp modelId="{8843B08E-1DE5-4CF0-A5E6-DAC7B3CA62D6}">
      <dsp:nvSpPr>
        <dsp:cNvPr id="0" name=""/>
        <dsp:cNvSpPr/>
      </dsp:nvSpPr>
      <dsp:spPr>
        <a:xfrm rot="50297">
          <a:off x="3979985" y="3129773"/>
          <a:ext cx="1458715" cy="454433"/>
        </a:xfrm>
        <a:prstGeom prst="leftArrow">
          <a:avLst>
            <a:gd name="adj1" fmla="val 60000"/>
            <a:gd name="adj2" fmla="val 50000"/>
          </a:avLst>
        </a:prstGeom>
        <a:solidFill>
          <a:schemeClr val="accent1">
            <a:tint val="60000"/>
            <a:hueOff val="0"/>
            <a:satOff val="0"/>
            <a:lumOff val="0"/>
            <a:alphaOff val="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F1C8E0-89AA-4B12-8F7D-E44B3E39A59B}">
      <dsp:nvSpPr>
        <dsp:cNvPr id="0" name=""/>
        <dsp:cNvSpPr/>
      </dsp:nvSpPr>
      <dsp:spPr>
        <a:xfrm>
          <a:off x="4681233" y="2761748"/>
          <a:ext cx="1514779" cy="1211823"/>
        </a:xfrm>
        <a:prstGeom prst="roundRect">
          <a:avLst>
            <a:gd name="adj" fmla="val 10000"/>
          </a:avLst>
        </a:prstGeom>
        <a:solidFill>
          <a:schemeClr val="accent3">
            <a:lumMod val="40000"/>
            <a:lumOff val="60000"/>
          </a:schemeClr>
        </a:solidFill>
        <a:ln>
          <a:solidFill>
            <a:schemeClr val="tx2"/>
          </a:solid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50000"/>
                </a:schemeClr>
              </a:solidFill>
            </a:rPr>
            <a:t>Private Entities </a:t>
          </a:r>
        </a:p>
        <a:p>
          <a:pPr lvl="0" algn="ctr" defTabSz="889000">
            <a:lnSpc>
              <a:spcPct val="90000"/>
            </a:lnSpc>
            <a:spcBef>
              <a:spcPct val="0"/>
            </a:spcBef>
            <a:spcAft>
              <a:spcPct val="35000"/>
            </a:spcAft>
          </a:pPr>
          <a:r>
            <a:rPr lang="en-US" sz="1200" b="1" kern="1200" dirty="0" smtClean="0">
              <a:solidFill>
                <a:schemeClr val="accent1">
                  <a:lumMod val="50000"/>
                </a:schemeClr>
              </a:solidFill>
            </a:rPr>
            <a:t>(ex. Contracted services)</a:t>
          </a:r>
          <a:endParaRPr lang="en-US" sz="1200" b="1" kern="1200" dirty="0"/>
        </a:p>
      </dsp:txBody>
      <dsp:txXfrm>
        <a:off x="4716726" y="2797241"/>
        <a:ext cx="1443793" cy="114083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F78A86A-FC0B-4850-9B72-3BBDA87EC786}" type="datetimeFigureOut">
              <a:rPr lang="en-US" smtClean="0"/>
              <a:t>10/11/2016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40EC3D2-13ED-4F40-9A01-BCE7E11C23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8A86A-FC0B-4850-9B72-3BBDA87EC78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3D2-13ED-4F40-9A01-BCE7E11C23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8A86A-FC0B-4850-9B72-3BBDA87EC78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3D2-13ED-4F40-9A01-BCE7E11C23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8A86A-FC0B-4850-9B72-3BBDA87EC78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3D2-13ED-4F40-9A01-BCE7E11C23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8A86A-FC0B-4850-9B72-3BBDA87EC78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EC3D2-13ED-4F40-9A01-BCE7E11C23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78A86A-FC0B-4850-9B72-3BBDA87EC786}"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EC3D2-13ED-4F40-9A01-BCE7E11C233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78A86A-FC0B-4850-9B72-3BBDA87EC786}"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EC3D2-13ED-4F40-9A01-BCE7E11C233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8A86A-FC0B-4850-9B72-3BBDA87EC786}"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EC3D2-13ED-4F40-9A01-BCE7E11C23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8A86A-FC0B-4850-9B72-3BBDA87EC786}"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EC3D2-13ED-4F40-9A01-BCE7E11C23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F78A86A-FC0B-4850-9B72-3BBDA87EC786}" type="datetimeFigureOut">
              <a:rPr lang="en-US" smtClean="0"/>
              <a:t>10/11/2016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40EC3D2-13ED-4F40-9A01-BCE7E11C23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F78A86A-FC0B-4850-9B72-3BBDA87EC786}" type="datetimeFigureOut">
              <a:rPr lang="en-US" smtClean="0"/>
              <a:t>10/11/2016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40EC3D2-13ED-4F40-9A01-BCE7E11C23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F78A86A-FC0B-4850-9B72-3BBDA87EC786}" type="datetimeFigureOut">
              <a:rPr lang="en-US" smtClean="0"/>
              <a:t>10/11/2016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40EC3D2-13ED-4F40-9A01-BCE7E11C233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source=images&amp;cd=&amp;cad=rja&amp;uact=8&amp;docid=U9kKO_wvj9krFM&amp;tbnid=3X-ndkUoqoOUoM:&amp;ved=0CAUQjRw&amp;url=http://www.idplates.com/stock-parts/plaque-plates/state&amp;ei=tNkIVPzlNqf28QGv44HADw&amp;psig=AFQjCNGPycc0H20VdiMCqQDUdnPegrb8mw&amp;ust=1409952541436469"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dc.gov/about/pdf/organization/oadc-org-chart-060713.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8.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0.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2.wdp"/></Relationships>
</file>

<file path=ppt/slides/_rels/slide2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4.wdp"/><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ethics.la.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ol.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0uQJyx21qGXs3QyxuoK0OLRKAhBRnJeShMyonR7-bc61BcD4o0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9" b="98592" l="1266" r="98734">
                        <a14:foregroundMark x1="29958" y1="27700" x2="29958" y2="27700"/>
                        <a14:foregroundMark x1="20253" y1="22535" x2="20253" y2="22535"/>
                      </a14:backgroundRemoval>
                    </a14:imgEffect>
                  </a14:imgLayer>
                </a14:imgProps>
              </a:ext>
              <a:ext uri="{28A0092B-C50C-407E-A947-70E740481C1C}">
                <a14:useLocalDpi xmlns:a14="http://schemas.microsoft.com/office/drawing/2010/main" val="0"/>
              </a:ext>
            </a:extLst>
          </a:blip>
          <a:srcRect/>
          <a:stretch>
            <a:fillRect/>
          </a:stretch>
        </p:blipFill>
        <p:spPr bwMode="auto">
          <a:xfrm>
            <a:off x="1981200" y="1066800"/>
            <a:ext cx="5810250" cy="5210175"/>
          </a:xfrm>
          <a:prstGeom prst="rect">
            <a:avLst/>
          </a:prstGeom>
          <a:noFill/>
          <a:effectLst>
            <a:innerShdw blurRad="63500" dist="50800" dir="2700000">
              <a:prstClr val="black">
                <a:alpha val="50000"/>
              </a:prstClr>
            </a:innerShdw>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00199" y="2519065"/>
            <a:ext cx="5943600" cy="1371600"/>
          </a:xfrm>
          <a:effectLst>
            <a:innerShdw blurRad="63500" dist="50800" dir="2700000">
              <a:prstClr val="black">
                <a:alpha val="50000"/>
              </a:prstClr>
            </a:innerShdw>
          </a:effectLst>
        </p:spPr>
        <p:txBody>
          <a:bodyPr>
            <a:normAutofit fontScale="90000"/>
          </a:bodyPr>
          <a:lstStyle/>
          <a:p>
            <a:r>
              <a:rPr lang="en-US" b="1" spc="50" dirty="0" smtClean="0">
                <a:ln w="11430"/>
                <a:solidFill>
                  <a:srgbClr val="000099"/>
                </a:solidFill>
                <a:effectLst>
                  <a:outerShdw blurRad="76200" dist="50800" dir="5400000" algn="tl" rotWithShape="0">
                    <a:srgbClr val="000000">
                      <a:alpha val="65000"/>
                    </a:srgbClr>
                  </a:outerShdw>
                </a:effectLst>
              </a:rPr>
              <a:t>Ethics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sp>
        <p:nvSpPr>
          <p:cNvPr id="3" name="Subtitle 2"/>
          <p:cNvSpPr>
            <a:spLocks noGrp="1"/>
          </p:cNvSpPr>
          <p:nvPr>
            <p:ph type="subTitle" idx="1"/>
          </p:nvPr>
        </p:nvSpPr>
        <p:spPr>
          <a:xfrm>
            <a:off x="1808275" y="4114800"/>
            <a:ext cx="5712179" cy="536222"/>
          </a:xfrm>
        </p:spPr>
        <p:txBody>
          <a:bodyPr>
            <a:noAutofit/>
          </a:bodyPr>
          <a:lstStyle/>
          <a:p>
            <a:r>
              <a:rPr lang="en-US" sz="4000" dirty="0" smtClean="0">
                <a:latin typeface="LilyUPC" panose="020B0604020202020204" pitchFamily="34" charset="-34"/>
                <a:cs typeface="LilyUPC" panose="020B0604020202020204" pitchFamily="34" charset="-34"/>
              </a:rPr>
              <a:t>In Government and Business </a:t>
            </a:r>
            <a:endParaRPr lang="en-US" sz="4000" dirty="0">
              <a:latin typeface="LilyUPC" panose="020B0604020202020204" pitchFamily="34" charset="-34"/>
              <a:cs typeface="LilyUPC" panose="020B0604020202020204" pitchFamily="34" charset="-34"/>
            </a:endParaRPr>
          </a:p>
        </p:txBody>
      </p:sp>
      <p:sp>
        <p:nvSpPr>
          <p:cNvPr id="6" name="Rectangle 5"/>
          <p:cNvSpPr/>
          <p:nvPr/>
        </p:nvSpPr>
        <p:spPr>
          <a:xfrm>
            <a:off x="4479634"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683500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2"/>
                                        </p:tgtEl>
                                      </p:cBhvr>
                                      <p:by x="400000" y="40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867987299"/>
              </p:ext>
            </p:extLst>
          </p:nvPr>
        </p:nvGraphicFramePr>
        <p:xfrm>
          <a:off x="1371600" y="1066800"/>
          <a:ext cx="6196013" cy="4518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724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4" name="Content Placeholder 3"/>
          <p:cNvSpPr>
            <a:spLocks noGrp="1"/>
          </p:cNvSpPr>
          <p:nvPr>
            <p:ph idx="1"/>
          </p:nvPr>
        </p:nvSpPr>
        <p:spPr>
          <a:xfrm>
            <a:off x="1463040" y="2119256"/>
            <a:ext cx="6614160" cy="3900543"/>
          </a:xfrm>
        </p:spPr>
        <p:txBody>
          <a:bodyPr>
            <a:normAutofit/>
          </a:bodyPr>
          <a:lstStyle/>
          <a:p>
            <a:r>
              <a:rPr lang="en-US" sz="2700" b="1" dirty="0" smtClean="0"/>
              <a:t>PUBLIC EMPLOYEE </a:t>
            </a:r>
            <a:r>
              <a:rPr lang="en-US" sz="2600" dirty="0" smtClean="0"/>
              <a:t>is anyone who is:</a:t>
            </a:r>
          </a:p>
          <a:p>
            <a:pPr lvl="1"/>
            <a:r>
              <a:rPr lang="en-US" sz="2600" dirty="0" smtClean="0"/>
              <a:t>Appointed </a:t>
            </a:r>
            <a:r>
              <a:rPr lang="en-US" sz="2600" dirty="0" smtClean="0"/>
              <a:t>by an elected official</a:t>
            </a:r>
          </a:p>
          <a:p>
            <a:pPr lvl="1"/>
            <a:r>
              <a:rPr lang="en-US" sz="2600" dirty="0" smtClean="0"/>
              <a:t>Engaged in the performance of a governmental function</a:t>
            </a:r>
          </a:p>
          <a:p>
            <a:pPr lvl="1"/>
            <a:r>
              <a:rPr lang="en-US" sz="2600" dirty="0" smtClean="0"/>
              <a:t>Under the supervision or authority of an elected official or another employee of a governmental entity</a:t>
            </a:r>
          </a:p>
          <a:p>
            <a:pPr lvl="1"/>
            <a:endParaRPr lang="en-US" dirty="0"/>
          </a:p>
        </p:txBody>
      </p:sp>
    </p:spTree>
    <p:extLst>
      <p:ext uri="{BB962C8B-B14F-4D97-AF65-F5344CB8AC3E}">
        <p14:creationId xmlns:p14="http://schemas.microsoft.com/office/powerpoint/2010/main" val="2958696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4" name="Text Placeholder 3"/>
          <p:cNvSpPr>
            <a:spLocks noGrp="1"/>
          </p:cNvSpPr>
          <p:nvPr>
            <p:ph type="body" idx="1"/>
          </p:nvPr>
        </p:nvSpPr>
        <p:spPr>
          <a:xfrm>
            <a:off x="1219200" y="1905000"/>
            <a:ext cx="2939521" cy="820208"/>
          </a:xfrm>
        </p:spPr>
        <p:txBody>
          <a:bodyPr/>
          <a:lstStyle/>
          <a:p>
            <a:r>
              <a:rPr lang="en-US" dirty="0"/>
              <a:t>AGENCY (for a PUBLIC SERVANT)</a:t>
            </a:r>
          </a:p>
        </p:txBody>
      </p:sp>
      <p:sp>
        <p:nvSpPr>
          <p:cNvPr id="5" name="Text Placeholder 4"/>
          <p:cNvSpPr>
            <a:spLocks noGrp="1"/>
          </p:cNvSpPr>
          <p:nvPr>
            <p:ph type="body" sz="quarter" idx="3"/>
          </p:nvPr>
        </p:nvSpPr>
        <p:spPr>
          <a:xfrm>
            <a:off x="4648200" y="1905000"/>
            <a:ext cx="2944368" cy="822960"/>
          </a:xfrm>
        </p:spPr>
        <p:txBody>
          <a:bodyPr>
            <a:normAutofit fontScale="92500"/>
          </a:bodyPr>
          <a:lstStyle/>
          <a:p>
            <a:r>
              <a:rPr lang="en-US" dirty="0"/>
              <a:t>AGENCY (for an ELECTED OFFICIAL)</a:t>
            </a:r>
          </a:p>
        </p:txBody>
      </p:sp>
      <p:sp>
        <p:nvSpPr>
          <p:cNvPr id="3" name="Content Placeholder 2"/>
          <p:cNvSpPr>
            <a:spLocks noGrp="1"/>
          </p:cNvSpPr>
          <p:nvPr>
            <p:ph sz="quarter" idx="13"/>
          </p:nvPr>
        </p:nvSpPr>
        <p:spPr>
          <a:xfrm>
            <a:off x="1298448" y="2743200"/>
            <a:ext cx="3227832" cy="3200400"/>
          </a:xfrm>
        </p:spPr>
        <p:txBody>
          <a:bodyPr>
            <a:normAutofit fontScale="92500" lnSpcReduction="10000"/>
          </a:bodyPr>
          <a:lstStyle/>
          <a:p>
            <a:pPr marL="0" indent="0">
              <a:buNone/>
            </a:pPr>
            <a:r>
              <a:rPr lang="en-US" sz="2000" dirty="0" smtClean="0"/>
              <a:t>is the department, office, division, agency, commission, board, committee, or other organizational unit of a governmental entity</a:t>
            </a:r>
          </a:p>
          <a:p>
            <a:endParaRPr lang="en-US" dirty="0" smtClean="0"/>
          </a:p>
          <a:p>
            <a:pPr marL="0" indent="0">
              <a:buNone/>
            </a:pPr>
            <a:r>
              <a:rPr lang="en-US" sz="2100" b="1" dirty="0" smtClean="0"/>
              <a:t>Example: </a:t>
            </a:r>
            <a:r>
              <a:rPr lang="en-US" sz="2100" dirty="0" smtClean="0"/>
              <a:t>Traffic Police Officer’s agency within the Police Department is the traffic division</a:t>
            </a:r>
            <a:endParaRPr lang="en-US" sz="1800" dirty="0" smtClean="0"/>
          </a:p>
          <a:p>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
        <p:nvSpPr>
          <p:cNvPr id="6" name="Content Placeholder 5"/>
          <p:cNvSpPr>
            <a:spLocks noGrp="1"/>
          </p:cNvSpPr>
          <p:nvPr>
            <p:ph sz="quarter" idx="14"/>
          </p:nvPr>
        </p:nvSpPr>
        <p:spPr>
          <a:xfrm>
            <a:off x="4645151" y="2743200"/>
            <a:ext cx="3227832" cy="3124200"/>
          </a:xfrm>
        </p:spPr>
        <p:txBody>
          <a:bodyPr>
            <a:normAutofit lnSpcReduction="10000"/>
          </a:bodyPr>
          <a:lstStyle/>
          <a:p>
            <a:pPr marL="0" indent="0">
              <a:buNone/>
            </a:pPr>
            <a:r>
              <a:rPr lang="en-US" dirty="0"/>
              <a:t>is the state or any political subdivision to which the elected official is elected </a:t>
            </a:r>
            <a:endParaRPr lang="en-US" dirty="0" smtClean="0"/>
          </a:p>
          <a:p>
            <a:endParaRPr lang="en-US" b="1" dirty="0" smtClean="0"/>
          </a:p>
          <a:p>
            <a:pPr marL="0" indent="0">
              <a:buNone/>
            </a:pPr>
            <a:r>
              <a:rPr lang="en-US" b="1" dirty="0" smtClean="0"/>
              <a:t>Example</a:t>
            </a:r>
            <a:r>
              <a:rPr lang="en-US" b="1" dirty="0"/>
              <a:t>: </a:t>
            </a:r>
            <a:r>
              <a:rPr lang="en-US" dirty="0"/>
              <a:t>Police </a:t>
            </a:r>
            <a:r>
              <a:rPr lang="en-US" dirty="0" smtClean="0"/>
              <a:t>   Chief’s </a:t>
            </a:r>
            <a:r>
              <a:rPr lang="en-US" dirty="0"/>
              <a:t>agency is the Police Department</a:t>
            </a:r>
          </a:p>
          <a:p>
            <a:endParaRPr lang="en-US" dirty="0"/>
          </a:p>
        </p:txBody>
      </p:sp>
    </p:spTree>
    <p:extLst>
      <p:ext uri="{BB962C8B-B14F-4D97-AF65-F5344CB8AC3E}">
        <p14:creationId xmlns:p14="http://schemas.microsoft.com/office/powerpoint/2010/main" val="3491558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8" name="Picture 6" descr="Organizational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73915"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03799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a:hlinkClick r:id="rId2"/>
          </p:cNvPr>
          <p:cNvSpPr>
            <a:spLocks noChangeArrowheads="1"/>
          </p:cNvSpPr>
          <p:nvPr/>
        </p:nvSpPr>
        <p:spPr bwMode="auto">
          <a:xfrm>
            <a:off x="0" y="0"/>
            <a:ext cx="9144000" cy="0"/>
          </a:xfrm>
          <a:prstGeom prst="rect">
            <a:avLst/>
          </a:prstGeom>
          <a:solidFill>
            <a:srgbClr val="0842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142640" bIns="0" numCol="1" anchor="ctr" anchorCtr="0" compatLnSpc="1">
            <a:prstTxWarp prst="textNoShape">
              <a:avLst/>
            </a:prstTxWarp>
            <a:spAutoFit/>
          </a:bodyPr>
          <a:lstStyle/>
          <a:p>
            <a:endParaRPr lang="en-US"/>
          </a:p>
        </p:txBody>
      </p:sp>
      <p:sp>
        <p:nvSpPr>
          <p:cNvPr id="5" name="Rectangle 4">
            <a:hlinkClick r:id="rId2"/>
          </p:cNvPr>
          <p:cNvSpPr>
            <a:spLocks noChangeArrowheads="1"/>
          </p:cNvSpPr>
          <p:nvPr/>
        </p:nvSpPr>
        <p:spPr bwMode="auto">
          <a:xfrm>
            <a:off x="152400" y="152400"/>
            <a:ext cx="9144000" cy="0"/>
          </a:xfrm>
          <a:prstGeom prst="rect">
            <a:avLst/>
          </a:prstGeom>
          <a:solidFill>
            <a:srgbClr val="0842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142640" bIns="0" numCol="1" anchor="ctr" anchorCtr="0" compatLnSpc="1">
            <a:prstTxWarp prst="textNoShape">
              <a:avLst/>
            </a:prstTxWarp>
            <a:spAutoFit/>
          </a:bodyPr>
          <a:lstStyle/>
          <a:p>
            <a:endParaRPr lang="en-US"/>
          </a:p>
        </p:txBody>
      </p:sp>
      <p:sp>
        <p:nvSpPr>
          <p:cNvPr id="6" name="Content Placeholder 5"/>
          <p:cNvSpPr>
            <a:spLocks noGrp="1"/>
          </p:cNvSpPr>
          <p:nvPr>
            <p:ph idx="1"/>
          </p:nvPr>
        </p:nvSpPr>
        <p:spPr/>
        <p:txBody>
          <a:bodyPr/>
          <a:lstStyle/>
          <a:p>
            <a:endParaRPr lang="en-US"/>
          </a:p>
        </p:txBody>
      </p:sp>
      <p:sp>
        <p:nvSpPr>
          <p:cNvPr id="7" name="Rectangle 6">
            <a:hlinkClick r:id="rId2"/>
          </p:cNvPr>
          <p:cNvSpPr>
            <a:spLocks noChangeArrowheads="1"/>
          </p:cNvSpPr>
          <p:nvPr/>
        </p:nvSpPr>
        <p:spPr bwMode="auto">
          <a:xfrm>
            <a:off x="304800" y="304800"/>
            <a:ext cx="9144000" cy="0"/>
          </a:xfrm>
          <a:prstGeom prst="rect">
            <a:avLst/>
          </a:prstGeom>
          <a:solidFill>
            <a:srgbClr val="0842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142640" bIns="0" numCol="1" anchor="ctr" anchorCtr="0" compatLnSpc="1">
            <a:prstTxWarp prst="textNoShape">
              <a:avLst/>
            </a:prstTxWarp>
            <a:spAutoFit/>
          </a:bodyPr>
          <a:lstStyle/>
          <a:p>
            <a:endParaRPr lang="en-US"/>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33020"/>
            <a:ext cx="7620000" cy="479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55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965245" cy="1202485"/>
          </a:xfrm>
        </p:spPr>
        <p:txBody>
          <a:bodyPr>
            <a:normAutofit/>
          </a:bodyPr>
          <a:lstStyle/>
          <a:p>
            <a:r>
              <a:rPr lang="en-US" sz="3600" dirty="0" smtClean="0"/>
              <a:t>Who are considered my immediate family members?</a:t>
            </a:r>
            <a:endParaRPr lang="en-US" sz="3600" dirty="0"/>
          </a:p>
        </p:txBody>
      </p:sp>
      <p:sp>
        <p:nvSpPr>
          <p:cNvPr id="5" name="Content Placeholder 4"/>
          <p:cNvSpPr>
            <a:spLocks noGrp="1"/>
          </p:cNvSpPr>
          <p:nvPr>
            <p:ph idx="1"/>
          </p:nvPr>
        </p:nvSpPr>
        <p:spPr>
          <a:xfrm>
            <a:off x="1219200" y="1905000"/>
            <a:ext cx="6440245" cy="4038599"/>
          </a:xfrm>
        </p:spPr>
        <p:txBody>
          <a:bodyPr>
            <a:noAutofit/>
          </a:bodyPr>
          <a:lstStyle/>
          <a:p>
            <a:r>
              <a:rPr lang="en-US" sz="2600" dirty="0" smtClean="0"/>
              <a:t>Parents</a:t>
            </a:r>
          </a:p>
          <a:p>
            <a:r>
              <a:rPr lang="en-US" sz="2600" dirty="0" smtClean="0"/>
              <a:t>Brothers and Sisters </a:t>
            </a:r>
          </a:p>
          <a:p>
            <a:r>
              <a:rPr lang="en-US" sz="2600" dirty="0" smtClean="0"/>
              <a:t>Brothers’ and Sisters’ Spouses</a:t>
            </a:r>
          </a:p>
          <a:p>
            <a:r>
              <a:rPr lang="en-US" sz="2600" dirty="0" smtClean="0"/>
              <a:t>Children</a:t>
            </a:r>
          </a:p>
          <a:p>
            <a:r>
              <a:rPr lang="en-US" sz="2600" dirty="0" smtClean="0"/>
              <a:t>Children’s Spouses</a:t>
            </a:r>
          </a:p>
          <a:p>
            <a:r>
              <a:rPr lang="en-US" sz="2600" dirty="0" smtClean="0"/>
              <a:t>Spouse</a:t>
            </a:r>
          </a:p>
          <a:p>
            <a:r>
              <a:rPr lang="en-US" sz="2600" dirty="0" smtClean="0"/>
              <a:t>Spouse’s Parents</a:t>
            </a:r>
          </a:p>
          <a:p>
            <a:r>
              <a:rPr lang="en-US" b="1" dirty="0" smtClean="0">
                <a:solidFill>
                  <a:srgbClr val="FF0000"/>
                </a:solidFill>
              </a:rPr>
              <a:t>IT DOES NOT INCLUDE YOUR SPOUSE’S BROTHERS AND SISTERS</a:t>
            </a:r>
          </a:p>
        </p:txBody>
      </p:sp>
    </p:spTree>
    <p:extLst>
      <p:ext uri="{BB962C8B-B14F-4D97-AF65-F5344CB8AC3E}">
        <p14:creationId xmlns:p14="http://schemas.microsoft.com/office/powerpoint/2010/main" val="3745774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contracts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public servant </a:t>
            </a:r>
            <a:r>
              <a:rPr lang="en-US" dirty="0" smtClean="0"/>
              <a:t>or member of his </a:t>
            </a:r>
            <a:r>
              <a:rPr lang="en-US" b="1" dirty="0" smtClean="0"/>
              <a:t>immediate family </a:t>
            </a:r>
            <a:r>
              <a:rPr lang="en-US" dirty="0" smtClean="0"/>
              <a:t>or </a:t>
            </a:r>
            <a:r>
              <a:rPr lang="en-US" b="1" dirty="0" smtClean="0"/>
              <a:t>legal entity </a:t>
            </a:r>
            <a:r>
              <a:rPr lang="en-US" dirty="0" smtClean="0"/>
              <a:t>in which he has a controlling interest </a:t>
            </a:r>
            <a:r>
              <a:rPr lang="en-US" i="1" dirty="0" smtClean="0"/>
              <a:t>(greater than 25% combined amongst the family) </a:t>
            </a:r>
            <a:r>
              <a:rPr lang="en-US" b="1" u="sng" dirty="0" smtClean="0"/>
              <a:t>SHALL NOT</a:t>
            </a:r>
            <a:r>
              <a:rPr lang="en-US" dirty="0" smtClean="0"/>
              <a:t> </a:t>
            </a:r>
            <a:r>
              <a:rPr lang="en-US" u="sng" dirty="0" smtClean="0"/>
              <a:t>bid</a:t>
            </a:r>
            <a:r>
              <a:rPr lang="en-US" dirty="0" smtClean="0"/>
              <a:t> on or </a:t>
            </a:r>
            <a:r>
              <a:rPr lang="en-US" u="sng" dirty="0" smtClean="0"/>
              <a:t>enter into</a:t>
            </a:r>
            <a:r>
              <a:rPr lang="en-US" dirty="0" smtClean="0"/>
              <a:t> any </a:t>
            </a:r>
            <a:r>
              <a:rPr lang="en-US" u="sng" dirty="0" smtClean="0"/>
              <a:t>contract</a:t>
            </a:r>
            <a:r>
              <a:rPr lang="en-US" dirty="0" smtClean="0"/>
              <a:t>, </a:t>
            </a:r>
            <a:r>
              <a:rPr lang="en-US" u="sng" dirty="0" smtClean="0"/>
              <a:t>subcontract</a:t>
            </a:r>
            <a:r>
              <a:rPr lang="en-US" dirty="0" smtClean="0"/>
              <a:t>, or other </a:t>
            </a:r>
            <a:r>
              <a:rPr lang="en-US" u="sng" dirty="0" smtClean="0"/>
              <a:t>transaction</a:t>
            </a:r>
            <a:r>
              <a:rPr lang="en-US" dirty="0" smtClean="0"/>
              <a:t> that is under the supervision or jurisdiction of the agency of the public servant</a:t>
            </a:r>
            <a:r>
              <a:rPr lang="en-US" dirty="0"/>
              <a:t> </a:t>
            </a:r>
            <a:r>
              <a:rPr lang="en-US" dirty="0" smtClean="0"/>
              <a:t>(1113)</a:t>
            </a:r>
            <a:endParaRPr lang="en-US" dirty="0"/>
          </a:p>
        </p:txBody>
      </p:sp>
    </p:spTree>
    <p:extLst>
      <p:ext uri="{BB962C8B-B14F-4D97-AF65-F5344CB8AC3E}">
        <p14:creationId xmlns:p14="http://schemas.microsoft.com/office/powerpoint/2010/main" val="28001622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PROHIBITED CONTRACTS</a:t>
            </a:r>
            <a:endParaRPr lang="en-US" dirty="0"/>
          </a:p>
        </p:txBody>
      </p:sp>
      <p:sp>
        <p:nvSpPr>
          <p:cNvPr id="3" name="Content Placeholder 2"/>
          <p:cNvSpPr>
            <a:spLocks noGrp="1"/>
          </p:cNvSpPr>
          <p:nvPr>
            <p:ph idx="1"/>
          </p:nvPr>
        </p:nvSpPr>
        <p:spPr>
          <a:xfrm>
            <a:off x="1143000" y="2133600"/>
            <a:ext cx="6842760" cy="3603812"/>
          </a:xfrm>
        </p:spPr>
        <p:txBody>
          <a:bodyPr>
            <a:normAutofit lnSpcReduction="10000"/>
          </a:bodyPr>
          <a:lstStyle/>
          <a:p>
            <a:r>
              <a:rPr lang="en-US" dirty="0" smtClean="0"/>
              <a:t>A </a:t>
            </a:r>
            <a:r>
              <a:rPr lang="en-US" b="1" dirty="0" smtClean="0"/>
              <a:t>public servant </a:t>
            </a:r>
            <a:r>
              <a:rPr lang="en-US" dirty="0" smtClean="0"/>
              <a:t>or </a:t>
            </a:r>
            <a:r>
              <a:rPr lang="en-US" b="1" dirty="0" smtClean="0"/>
              <a:t>immediate family</a:t>
            </a:r>
            <a:r>
              <a:rPr lang="en-US" dirty="0" smtClean="0"/>
              <a:t> member who receives any thing of economic value from his agency or</a:t>
            </a:r>
          </a:p>
          <a:p>
            <a:pPr lvl="1"/>
            <a:r>
              <a:rPr lang="en-US" dirty="0" smtClean="0"/>
              <a:t>through a person who is regulated by his agency </a:t>
            </a:r>
          </a:p>
          <a:p>
            <a:pPr lvl="1"/>
            <a:r>
              <a:rPr lang="en-US" dirty="0"/>
              <a:t>h</a:t>
            </a:r>
            <a:r>
              <a:rPr lang="en-US" dirty="0" smtClean="0"/>
              <a:t>as bid on or entered into any contract, subcontract, or transaction under the supervision or jurisdiction of his agency </a:t>
            </a:r>
          </a:p>
          <a:p>
            <a:r>
              <a:rPr lang="en-US" b="1" u="sng" dirty="0" smtClean="0"/>
              <a:t>SHALL</a:t>
            </a:r>
            <a:r>
              <a:rPr lang="en-US" u="sng" dirty="0" smtClean="0"/>
              <a:t> </a:t>
            </a:r>
            <a:r>
              <a:rPr lang="en-US" b="1" u="sng" dirty="0" smtClean="0"/>
              <a:t>DISCLOSE</a:t>
            </a:r>
            <a:r>
              <a:rPr lang="en-US" u="sng" dirty="0" smtClean="0"/>
              <a:t> </a:t>
            </a:r>
            <a:r>
              <a:rPr lang="en-US" dirty="0" smtClean="0"/>
              <a:t>to the Board income or value received and the nature of the business activity</a:t>
            </a:r>
          </a:p>
        </p:txBody>
      </p:sp>
      <p:pic>
        <p:nvPicPr>
          <p:cNvPr id="276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96591" l="4274" r="96795">
                        <a14:backgroundMark x1="21581" y1="39773" x2="21581" y2="39773"/>
                        <a14:backgroundMark x1="25214" y1="38352" x2="25214" y2="38352"/>
                      </a14:backgroundRemoval>
                    </a14:imgEffect>
                  </a14:imgLayer>
                </a14:imgProps>
              </a:ext>
              <a:ext uri="{28A0092B-C50C-407E-A947-70E740481C1C}">
                <a14:useLocalDpi xmlns:a14="http://schemas.microsoft.com/office/drawing/2010/main" val="0"/>
              </a:ext>
            </a:extLst>
          </a:blip>
          <a:srcRect/>
          <a:stretch>
            <a:fillRect/>
          </a:stretch>
        </p:blipFill>
        <p:spPr bwMode="auto">
          <a:xfrm>
            <a:off x="6400800" y="5181600"/>
            <a:ext cx="285273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95" b="90000" l="0" r="100000">
                        <a14:foregroundMark x1="3587" y1="33846" x2="3587" y2="33846"/>
                        <a14:foregroundMark x1="6726" y1="33846" x2="6726" y2="33846"/>
                        <a14:foregroundMark x1="11435" y1="33590" x2="11435" y2="33590"/>
                        <a14:foregroundMark x1="15471" y1="35128" x2="15471" y2="35128"/>
                        <a14:foregroundMark x1="22870" y1="32308" x2="22870" y2="32308"/>
                        <a14:foregroundMark x1="24664" y1="34872" x2="24664" y2="34872"/>
                        <a14:foregroundMark x1="29596" y1="34872" x2="29596" y2="34872"/>
                        <a14:foregroundMark x1="37220" y1="35128" x2="37220" y2="35128"/>
                        <a14:foregroundMark x1="50224" y1="40513" x2="50224" y2="40513"/>
                        <a14:foregroundMark x1="80493" y1="73333" x2="80493" y2="73333"/>
                        <a14:foregroundMark x1="78924" y1="67692" x2="78924" y2="67692"/>
                        <a14:foregroundMark x1="86996" y1="77949" x2="86996" y2="77949"/>
                        <a14:foregroundMark x1="28475" y1="32564" x2="28475" y2="32564"/>
                        <a14:foregroundMark x1="31614" y1="33846" x2="31614" y2="33846"/>
                        <a14:foregroundMark x1="13901" y1="31795" x2="13901" y2="31795"/>
                        <a14:foregroundMark x1="9417" y1="33077" x2="9417" y2="33077"/>
                        <a14:foregroundMark x1="17489" y1="31795" x2="17489" y2="31795"/>
                        <a14:foregroundMark x1="33184" y1="32564" x2="33184" y2="32564"/>
                        <a14:foregroundMark x1="30045" y1="31795" x2="30045" y2="31795"/>
                        <a14:foregroundMark x1="26906" y1="32564" x2="26906" y2="32564"/>
                        <a14:foregroundMark x1="24664" y1="32308" x2="24664" y2="32308"/>
                        <a14:foregroundMark x1="6054" y1="35128" x2="6054" y2="35128"/>
                        <a14:foregroundMark x1="2466" y1="35641" x2="2466" y2="35641"/>
                        <a14:foregroundMark x1="9865" y1="35641" x2="9865" y2="35641"/>
                        <a14:foregroundMark x1="14350" y1="33846" x2="14350" y2="33846"/>
                        <a14:foregroundMark x1="21300" y1="34359" x2="21300" y2="34359"/>
                        <a14:foregroundMark x1="26682" y1="36923" x2="26682" y2="36923"/>
                        <a14:foregroundMark x1="17040" y1="32564" x2="17040" y2="32564"/>
                        <a14:foregroundMark x1="10987" y1="32308" x2="10987" y2="32308"/>
                        <a14:foregroundMark x1="9417" y1="30513" x2="9417" y2="30513"/>
                        <a14:foregroundMark x1="7848" y1="31282" x2="7848" y2="31282"/>
                        <a14:foregroundMark x1="14350" y1="31795" x2="14350" y2="31795"/>
                        <a14:foregroundMark x1="19731" y1="30769" x2="19731" y2="30769"/>
                        <a14:foregroundMark x1="19058" y1="31282" x2="19058" y2="31282"/>
                        <a14:foregroundMark x1="17489" y1="31282" x2="17489" y2="31282"/>
                        <a14:foregroundMark x1="4036" y1="30769" x2="4036" y2="30769"/>
                        <a14:foregroundMark x1="6054" y1="31282" x2="6054" y2="31282"/>
                        <a14:foregroundMark x1="3587" y1="34359" x2="3587" y2="34359"/>
                        <a14:foregroundMark x1="11435" y1="33590" x2="11435" y2="33590"/>
                        <a14:foregroundMark x1="12108" y1="30769" x2="12108" y2="30769"/>
                        <a14:foregroundMark x1="15247" y1="31795" x2="15247" y2="31795"/>
                        <a14:foregroundMark x1="18610" y1="36154" x2="18610" y2="36154"/>
                        <a14:foregroundMark x1="30045" y1="36667" x2="30045" y2="36667"/>
                      </a14:backgroundRemoval>
                    </a14:imgEffect>
                  </a14:imgLayer>
                </a14:imgProps>
              </a:ext>
              <a:ext uri="{28A0092B-C50C-407E-A947-70E740481C1C}">
                <a14:useLocalDpi xmlns:a14="http://schemas.microsoft.com/office/drawing/2010/main" val="0"/>
              </a:ext>
            </a:extLst>
          </a:blip>
          <a:srcRect/>
          <a:stretch>
            <a:fillRect/>
          </a:stretch>
        </p:blipFill>
        <p:spPr bwMode="auto">
          <a:xfrm>
            <a:off x="6095999" y="1066800"/>
            <a:ext cx="27193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7148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contracts</a:t>
            </a:r>
            <a:endParaRPr lang="en-US" dirty="0"/>
          </a:p>
        </p:txBody>
      </p:sp>
      <p:sp>
        <p:nvSpPr>
          <p:cNvPr id="3" name="Content Placeholder 2"/>
          <p:cNvSpPr>
            <a:spLocks noGrp="1"/>
          </p:cNvSpPr>
          <p:nvPr>
            <p:ph idx="1"/>
          </p:nvPr>
        </p:nvSpPr>
        <p:spPr/>
        <p:txBody>
          <a:bodyPr>
            <a:normAutofit lnSpcReduction="10000"/>
          </a:bodyPr>
          <a:lstStyle/>
          <a:p>
            <a:r>
              <a:rPr lang="en-US" dirty="0" smtClean="0"/>
              <a:t>The amount of the contract is not important, it is still prohibited</a:t>
            </a:r>
          </a:p>
          <a:p>
            <a:pPr marL="0" indent="0">
              <a:buNone/>
            </a:pPr>
            <a:endParaRPr lang="en-US" dirty="0" smtClean="0"/>
          </a:p>
          <a:p>
            <a:r>
              <a:rPr lang="en-US" b="1" dirty="0" smtClean="0"/>
              <a:t>You may donate time and money to your own agency</a:t>
            </a:r>
          </a:p>
          <a:p>
            <a:pPr marL="0" indent="0">
              <a:buNone/>
            </a:pPr>
            <a:endParaRPr lang="en-US" dirty="0" smtClean="0"/>
          </a:p>
          <a:p>
            <a:r>
              <a:rPr lang="en-US" dirty="0" smtClean="0"/>
              <a:t>You may want to notify your immediate family due to the potential penalties and fines</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654" y="3200400"/>
            <a:ext cx="2084387"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5624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Payment from Nonpublic or public Sources</a:t>
            </a:r>
            <a:endParaRPr lang="en-US" dirty="0"/>
          </a:p>
        </p:txBody>
      </p:sp>
      <p:sp>
        <p:nvSpPr>
          <p:cNvPr id="3" name="Content Placeholder 2"/>
          <p:cNvSpPr>
            <a:spLocks noGrp="1"/>
          </p:cNvSpPr>
          <p:nvPr>
            <p:ph idx="1"/>
          </p:nvPr>
        </p:nvSpPr>
        <p:spPr>
          <a:xfrm>
            <a:off x="1463040" y="2119256"/>
            <a:ext cx="6196405" cy="3900543"/>
          </a:xfrm>
        </p:spPr>
        <p:txBody>
          <a:bodyPr/>
          <a:lstStyle/>
          <a:p>
            <a:r>
              <a:rPr lang="en-US" dirty="0" smtClean="0"/>
              <a:t>A public servant shall not receive anything of economic value, other than compensation and benefits from the governmental entity to which he is duly entitled, for the performance of the duties and responsibilities of his office or position. (1111A)</a:t>
            </a:r>
          </a:p>
          <a:p>
            <a:endParaRPr lang="en-US" dirty="0" smtClean="0"/>
          </a:p>
          <a:p>
            <a:r>
              <a:rPr lang="en-US" dirty="0" smtClean="0"/>
              <a:t>This prohibition includes bonuses from governmental entities</a:t>
            </a:r>
            <a:endParaRPr lang="en-US" dirty="0"/>
          </a:p>
        </p:txBody>
      </p:sp>
    </p:spTree>
    <p:extLst>
      <p:ext uri="{BB962C8B-B14F-4D97-AF65-F5344CB8AC3E}">
        <p14:creationId xmlns:p14="http://schemas.microsoft.com/office/powerpoint/2010/main" val="25394547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Ethics</a:t>
            </a:r>
            <a:endParaRPr lang="en-US" dirty="0"/>
          </a:p>
        </p:txBody>
      </p:sp>
      <p:sp>
        <p:nvSpPr>
          <p:cNvPr id="3" name="Content Placeholder 2"/>
          <p:cNvSpPr>
            <a:spLocks noGrp="1"/>
          </p:cNvSpPr>
          <p:nvPr>
            <p:ph idx="1"/>
          </p:nvPr>
        </p:nvSpPr>
        <p:spPr>
          <a:xfrm>
            <a:off x="1463040" y="1905000"/>
            <a:ext cx="6196405" cy="3818069"/>
          </a:xfrm>
        </p:spPr>
        <p:txBody>
          <a:bodyPr>
            <a:normAutofit lnSpcReduction="10000"/>
          </a:bodyPr>
          <a:lstStyle/>
          <a:p>
            <a:r>
              <a:rPr lang="en-US" b="1" u="sng" dirty="0" smtClean="0"/>
              <a:t>Conflict of Interest</a:t>
            </a:r>
            <a:r>
              <a:rPr lang="en-US" b="1" dirty="0" smtClean="0"/>
              <a:t>- </a:t>
            </a:r>
            <a:r>
              <a:rPr lang="en-US" dirty="0" smtClean="0"/>
              <a:t>is a situation in which a business owner/employee has an advantage they may exploit to the benefit of business owner/employee or another person at the expense of a customer/client that believes the company is pursuing their best interests. </a:t>
            </a:r>
          </a:p>
          <a:p>
            <a:r>
              <a:rPr lang="en-US" dirty="0" smtClean="0"/>
              <a:t>The business owner can exploit economies of scale to offer the lower price and make similar profit. </a:t>
            </a:r>
            <a:endParaRPr lang="en-US" dirty="0"/>
          </a:p>
        </p:txBody>
      </p:sp>
    </p:spTree>
    <p:extLst>
      <p:ext uri="{BB962C8B-B14F-4D97-AF65-F5344CB8AC3E}">
        <p14:creationId xmlns:p14="http://schemas.microsoft.com/office/powerpoint/2010/main" val="251529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sz="2900" dirty="0" smtClean="0"/>
              <a:t>PROHIBITED SOURCES for </a:t>
            </a:r>
            <a:r>
              <a:rPr lang="en-US" sz="2900" dirty="0" smtClean="0"/>
              <a:t>Public </a:t>
            </a:r>
            <a:r>
              <a:rPr lang="en-US" sz="2900" dirty="0" smtClean="0"/>
              <a:t>Employees:</a:t>
            </a:r>
          </a:p>
          <a:p>
            <a:pPr marL="0" indent="0">
              <a:buNone/>
            </a:pPr>
            <a:endParaRPr lang="en-US" sz="2600" dirty="0" smtClean="0"/>
          </a:p>
          <a:p>
            <a:pPr lvl="1"/>
            <a:r>
              <a:rPr lang="en-US" sz="2400" dirty="0" smtClean="0"/>
              <a:t>A person who has or is seeking a contractual, business, or financial arrangement with your agency. (Vendors)</a:t>
            </a:r>
          </a:p>
          <a:p>
            <a:pPr marL="365760" lvl="1" indent="0">
              <a:buNone/>
            </a:pPr>
            <a:endParaRPr lang="en-US" sz="2400" dirty="0" smtClean="0"/>
          </a:p>
          <a:p>
            <a:pPr lvl="1"/>
            <a:r>
              <a:rPr lang="en-US" sz="2400" dirty="0" smtClean="0"/>
              <a:t>Someone who, for compensation, attempts to influence any legislation or ordinance of the elected body. </a:t>
            </a:r>
            <a:r>
              <a:rPr lang="en-US" sz="2400" dirty="0" smtClean="0"/>
              <a:t>(Lobbyist)</a:t>
            </a:r>
            <a:endParaRPr lang="en-US" sz="2400" dirty="0" smtClean="0"/>
          </a:p>
        </p:txBody>
      </p:sp>
    </p:spTree>
    <p:extLst>
      <p:ext uri="{BB962C8B-B14F-4D97-AF65-F5344CB8AC3E}">
        <p14:creationId xmlns:p14="http://schemas.microsoft.com/office/powerpoint/2010/main" val="26130208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PROHIBITED SOURCES for Public </a:t>
            </a:r>
            <a:r>
              <a:rPr lang="en-US" sz="2800" dirty="0" smtClean="0"/>
              <a:t>Employees:</a:t>
            </a:r>
            <a:endParaRPr lang="en-US" sz="2800" dirty="0" smtClean="0"/>
          </a:p>
          <a:p>
            <a:pPr marL="0" indent="0">
              <a:buNone/>
            </a:pPr>
            <a:endParaRPr lang="en-US" dirty="0" smtClean="0"/>
          </a:p>
          <a:p>
            <a:pPr lvl="1"/>
            <a:r>
              <a:rPr lang="en-US" dirty="0" smtClean="0"/>
              <a:t>A person who conducts activities which are regulated by the public employee’s agency</a:t>
            </a:r>
          </a:p>
          <a:p>
            <a:pPr marL="365760" lvl="1" indent="0">
              <a:buNone/>
            </a:pPr>
            <a:endParaRPr lang="en-US" dirty="0" smtClean="0"/>
          </a:p>
          <a:p>
            <a:pPr lvl="1"/>
            <a:r>
              <a:rPr lang="en-US" dirty="0" smtClean="0"/>
              <a:t>A person who has a substantial economic interest that can be affected by the performance or non-performance of the public employee’s job duties. </a:t>
            </a:r>
            <a:endParaRPr lang="en-US" dirty="0"/>
          </a:p>
        </p:txBody>
      </p:sp>
    </p:spTree>
    <p:extLst>
      <p:ext uri="{BB962C8B-B14F-4D97-AF65-F5344CB8AC3E}">
        <p14:creationId xmlns:p14="http://schemas.microsoft.com/office/powerpoint/2010/main" val="4070321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 accept gifts?</a:t>
            </a:r>
            <a:endParaRPr lang="en-US" dirty="0"/>
          </a:p>
        </p:txBody>
      </p:sp>
      <p:sp>
        <p:nvSpPr>
          <p:cNvPr id="3" name="Content Placeholder 2"/>
          <p:cNvSpPr>
            <a:spLocks noGrp="1"/>
          </p:cNvSpPr>
          <p:nvPr>
            <p:ph idx="1"/>
          </p:nvPr>
        </p:nvSpPr>
        <p:spPr/>
        <p:txBody>
          <a:bodyPr/>
          <a:lstStyle/>
          <a:p>
            <a:r>
              <a:rPr lang="en-US" dirty="0" smtClean="0"/>
              <a:t>A public servant </a:t>
            </a:r>
            <a:r>
              <a:rPr lang="en-US" u="sng" dirty="0" smtClean="0"/>
              <a:t>SHALL NOT</a:t>
            </a:r>
            <a:r>
              <a:rPr lang="en-US" dirty="0" smtClean="0"/>
              <a:t> solicit or accept, directly or indirectly, any thing of ECONOMIC VALUE as a gift or gratuity from any person or company that is a PROHIBITED SOURCE (1115)</a:t>
            </a:r>
            <a:endParaRPr lang="en-US"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0545">
                        <a14:foregroundMark x1="63273" y1="26630" x2="63273" y2="26630"/>
                        <a14:foregroundMark x1="68727" y1="23913" x2="68727" y2="23913"/>
                        <a14:foregroundMark x1="67636" y1="27174" x2="67636" y2="27174"/>
                        <a14:foregroundMark x1="57091" y1="16304" x2="57091" y2="16304"/>
                        <a14:foregroundMark x1="62182" y1="14130" x2="62182" y2="14130"/>
                        <a14:foregroundMark x1="62182" y1="19022" x2="62182" y2="19022"/>
                        <a14:foregroundMark x1="58909" y1="20652" x2="58909" y2="20652"/>
                        <a14:foregroundMark x1="60727" y1="17391" x2="60727" y2="17391"/>
                      </a14:backgroundRemoval>
                    </a14:imgEffect>
                  </a14:imgLayer>
                </a14:imgProps>
              </a:ext>
              <a:ext uri="{28A0092B-C50C-407E-A947-70E740481C1C}">
                <a14:useLocalDpi xmlns:a14="http://schemas.microsoft.com/office/drawing/2010/main" val="0"/>
              </a:ext>
            </a:extLst>
          </a:blip>
          <a:srcRect/>
          <a:stretch>
            <a:fillRect/>
          </a:stretch>
        </p:blipFill>
        <p:spPr bwMode="auto">
          <a:xfrm>
            <a:off x="740229" y="3797101"/>
            <a:ext cx="3581587" cy="239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0" b="100000" l="0" r="100000">
                        <a14:foregroundMark x1="53061" y1="56098" x2="53061" y2="56098"/>
                        <a14:foregroundMark x1="45714" y1="62439" x2="45714" y2="62439"/>
                        <a14:foregroundMark x1="70204" y1="46341" x2="70204" y2="46341"/>
                        <a14:foregroundMark x1="78776" y1="43902" x2="78776" y2="43902"/>
                        <a14:foregroundMark x1="84898" y1="39024" x2="84898" y2="39024"/>
                        <a14:foregroundMark x1="62449" y1="27805" x2="62449" y2="27805"/>
                        <a14:foregroundMark x1="69388" y1="39024" x2="69388" y2="39024"/>
                        <a14:foregroundMark x1="58367" y1="39512" x2="58367" y2="39512"/>
                      </a14:backgroundRemoval>
                    </a14:imgEffect>
                  </a14:imgLayer>
                </a14:imgProps>
              </a:ext>
              <a:ext uri="{28A0092B-C50C-407E-A947-70E740481C1C}">
                <a14:useLocalDpi xmlns:a14="http://schemas.microsoft.com/office/drawing/2010/main" val="0"/>
              </a:ext>
            </a:extLst>
          </a:blip>
          <a:srcRect/>
          <a:stretch>
            <a:fillRect/>
          </a:stretch>
        </p:blipFill>
        <p:spPr bwMode="auto">
          <a:xfrm>
            <a:off x="7010400" y="1275989"/>
            <a:ext cx="1378040" cy="115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saints football ticke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aints football ticket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758" y="4224555"/>
            <a:ext cx="1998707" cy="182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465" y="422455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7202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119257"/>
            <a:ext cx="7010400" cy="3603812"/>
          </a:xfrm>
        </p:spPr>
        <p:txBody>
          <a:bodyPr/>
          <a:lstStyle/>
          <a:p>
            <a:r>
              <a:rPr lang="en-US" dirty="0" smtClean="0"/>
              <a:t>To be considered a PROMOTIONAL ITEM the item </a:t>
            </a:r>
            <a:r>
              <a:rPr lang="en-US" b="1" dirty="0" smtClean="0"/>
              <a:t>must</a:t>
            </a:r>
            <a:r>
              <a:rPr lang="en-US" dirty="0" smtClean="0"/>
              <a:t>:</a:t>
            </a:r>
          </a:p>
          <a:p>
            <a:pPr lvl="1"/>
            <a:r>
              <a:rPr lang="en-US" sz="2300" dirty="0" smtClean="0"/>
              <a:t>Have the name or logo of the business or organization imprinted thereon</a:t>
            </a:r>
          </a:p>
          <a:p>
            <a:pPr lvl="1"/>
            <a:r>
              <a:rPr lang="en-US" sz="2300" dirty="0" smtClean="0"/>
              <a:t>Have minimal value or no substantial resale value </a:t>
            </a:r>
          </a:p>
          <a:p>
            <a:pPr lvl="1"/>
            <a:r>
              <a:rPr lang="en-US" sz="2300" dirty="0" smtClean="0"/>
              <a:t>Examples: Pens, T-shirts, Cups, Bags, Hats etc. </a:t>
            </a:r>
            <a:endParaRPr lang="en-US" sz="2300" dirty="0"/>
          </a:p>
        </p:txBody>
      </p:sp>
      <p:sp>
        <p:nvSpPr>
          <p:cNvPr id="2" name="Title 1"/>
          <p:cNvSpPr>
            <a:spLocks noGrp="1"/>
          </p:cNvSpPr>
          <p:nvPr>
            <p:ph type="title"/>
          </p:nvPr>
        </p:nvSpPr>
        <p:spPr>
          <a:xfrm>
            <a:off x="1143000" y="685800"/>
            <a:ext cx="6965245" cy="1202485"/>
          </a:xfrm>
        </p:spPr>
        <p:txBody>
          <a:bodyPr>
            <a:normAutofit/>
          </a:bodyPr>
          <a:lstStyle/>
          <a:p>
            <a:r>
              <a:rPr lang="en-US" dirty="0" smtClean="0"/>
              <a:t>EXCEPTION TO THE RULE</a:t>
            </a:r>
            <a:endParaRPr lang="en-US" dirty="0"/>
          </a:p>
        </p:txBody>
      </p:sp>
      <p:sp>
        <p:nvSpPr>
          <p:cNvPr id="4" name="TextBox 3"/>
          <p:cNvSpPr txBox="1"/>
          <p:nvPr/>
        </p:nvSpPr>
        <p:spPr>
          <a:xfrm>
            <a:off x="990600" y="1646505"/>
            <a:ext cx="7467600" cy="492443"/>
          </a:xfrm>
          <a:prstGeom prst="rect">
            <a:avLst/>
          </a:prstGeom>
          <a:noFill/>
        </p:spPr>
        <p:txBody>
          <a:bodyPr wrap="square" rtlCol="0">
            <a:spAutoFit/>
          </a:bodyPr>
          <a:lstStyle/>
          <a:p>
            <a:r>
              <a:rPr lang="en-US" sz="2600" u="sng" dirty="0" smtClean="0"/>
              <a:t>PROMOTIONAL ITEMS WITH LITTLE VALUE</a:t>
            </a:r>
            <a:endParaRPr lang="en-US" sz="2600" u="sng" dirty="0"/>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582" l="0" r="100000">
                        <a14:foregroundMark x1="5687" y1="23013" x2="5687" y2="23013"/>
                        <a14:foregroundMark x1="6161" y1="24268" x2="6161" y2="24268"/>
                        <a14:foregroundMark x1="3318" y1="23013" x2="3318" y2="23013"/>
                        <a14:foregroundMark x1="4739" y1="25105" x2="4739" y2="25105"/>
                      </a14:backgroundRemoval>
                    </a14:imgEffect>
                  </a14:imgLayer>
                </a14:imgProps>
              </a:ext>
              <a:ext uri="{28A0092B-C50C-407E-A947-70E740481C1C}">
                <a14:useLocalDpi xmlns:a14="http://schemas.microsoft.com/office/drawing/2010/main" val="0"/>
              </a:ext>
            </a:extLst>
          </a:blip>
          <a:srcRect/>
          <a:stretch>
            <a:fillRect/>
          </a:stretch>
        </p:blipFill>
        <p:spPr bwMode="auto">
          <a:xfrm>
            <a:off x="7129733" y="2438400"/>
            <a:ext cx="1297294" cy="146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667" b="96000" l="444" r="95556"/>
                    </a14:imgEffect>
                  </a14:imgLayer>
                </a14:imgProps>
              </a:ext>
              <a:ext uri="{28A0092B-C50C-407E-A947-70E740481C1C}">
                <a14:useLocalDpi xmlns:a14="http://schemas.microsoft.com/office/drawing/2010/main" val="0"/>
              </a:ext>
            </a:extLst>
          </a:blip>
          <a:srcRect/>
          <a:stretch>
            <a:fillRect/>
          </a:stretch>
        </p:blipFill>
        <p:spPr bwMode="auto">
          <a:xfrm>
            <a:off x="990600" y="4772890"/>
            <a:ext cx="16097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181600"/>
            <a:ext cx="25717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76648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to the rule</a:t>
            </a:r>
            <a:endParaRPr lang="en-US" dirty="0"/>
          </a:p>
        </p:txBody>
      </p:sp>
      <p:sp>
        <p:nvSpPr>
          <p:cNvPr id="3" name="Content Placeholder 2"/>
          <p:cNvSpPr>
            <a:spLocks noGrp="1"/>
          </p:cNvSpPr>
          <p:nvPr>
            <p:ph idx="1"/>
          </p:nvPr>
        </p:nvSpPr>
        <p:spPr>
          <a:xfrm>
            <a:off x="1463040" y="1828800"/>
            <a:ext cx="6196405" cy="4191000"/>
          </a:xfrm>
        </p:spPr>
        <p:txBody>
          <a:bodyPr>
            <a:normAutofit fontScale="92500" lnSpcReduction="10000"/>
          </a:bodyPr>
          <a:lstStyle/>
          <a:p>
            <a:r>
              <a:rPr lang="en-US" dirty="0" smtClean="0"/>
              <a:t>Food and drink must be consumed in the presence of the giver or a representative of the company of the giver. (1115.1)</a:t>
            </a:r>
          </a:p>
          <a:p>
            <a:pPr marL="0" indent="0">
              <a:buNone/>
            </a:pPr>
            <a:endParaRPr lang="en-US" dirty="0" smtClean="0"/>
          </a:p>
          <a:p>
            <a:r>
              <a:rPr lang="en-US" dirty="0" smtClean="0"/>
              <a:t>The maximum amount a person can receive per event is $60. This total does not include tax or gratuity. </a:t>
            </a:r>
          </a:p>
          <a:p>
            <a:pPr marL="0" indent="0">
              <a:buNone/>
            </a:pPr>
            <a:endParaRPr lang="en-US" dirty="0" smtClean="0"/>
          </a:p>
          <a:p>
            <a:r>
              <a:rPr lang="en-US" dirty="0" smtClean="0"/>
              <a:t>If </a:t>
            </a:r>
            <a:r>
              <a:rPr lang="en-US" dirty="0"/>
              <a:t>it is an event for a group or organization of public </a:t>
            </a:r>
            <a:r>
              <a:rPr lang="en-US" dirty="0" smtClean="0"/>
              <a:t>servants, then the dollar limitation is calculated by dividing the total cost of F&amp;D by the total number of persons invited. </a:t>
            </a:r>
          </a:p>
          <a:p>
            <a:endParaRPr 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386" r="97683"/>
                    </a14:imgEffect>
                  </a14:imgLayer>
                </a14:imgProps>
              </a:ext>
              <a:ext uri="{28A0092B-C50C-407E-A947-70E740481C1C}">
                <a14:useLocalDpi xmlns:a14="http://schemas.microsoft.com/office/drawing/2010/main" val="0"/>
              </a:ext>
            </a:extLst>
          </a:blip>
          <a:srcRect/>
          <a:stretch>
            <a:fillRect/>
          </a:stretch>
        </p:blipFill>
        <p:spPr bwMode="auto">
          <a:xfrm>
            <a:off x="7223338" y="5410200"/>
            <a:ext cx="1932887"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98" b="98204" l="1064" r="100000">
                        <a14:foregroundMark x1="62057" y1="82635" x2="62057" y2="82635"/>
                        <a14:foregroundMark x1="21277" y1="54491" x2="21277" y2="54491"/>
                        <a14:foregroundMark x1="17730" y1="56886" x2="17730" y2="56886"/>
                        <a14:backgroundMark x1="15603" y1="49701" x2="15603" y2="49701"/>
                        <a14:backgroundMark x1="26596" y1="58683" x2="26596" y2="58683"/>
                        <a14:backgroundMark x1="45035" y1="64671" x2="45035" y2="64671"/>
                        <a14:backgroundMark x1="71277" y1="92216" x2="71277" y2="92216"/>
                        <a14:backgroundMark x1="78014" y1="93413" x2="78014" y2="93413"/>
                      </a14:backgroundRemoval>
                    </a14:imgEffect>
                  </a14:imgLayer>
                </a14:imgProps>
              </a:ext>
              <a:ext uri="{28A0092B-C50C-407E-A947-70E740481C1C}">
                <a14:useLocalDpi xmlns:a14="http://schemas.microsoft.com/office/drawing/2010/main" val="0"/>
              </a:ext>
            </a:extLst>
          </a:blip>
          <a:srcRect/>
          <a:stretch>
            <a:fillRect/>
          </a:stretch>
        </p:blipFill>
        <p:spPr bwMode="auto">
          <a:xfrm>
            <a:off x="-130629" y="-1"/>
            <a:ext cx="2228850" cy="131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199" l="0" r="91681">
                        <a14:foregroundMark x1="8496" y1="26603" x2="8496" y2="26603"/>
                      </a14:backgroundRemoval>
                    </a14:imgEffect>
                  </a14:imgLayer>
                </a14:imgProps>
              </a:ext>
              <a:ext uri="{28A0092B-C50C-407E-A947-70E740481C1C}">
                <a14:useLocalDpi xmlns:a14="http://schemas.microsoft.com/office/drawing/2010/main" val="0"/>
              </a:ext>
            </a:extLst>
          </a:blip>
          <a:srcRect/>
          <a:stretch>
            <a:fillRect/>
          </a:stretch>
        </p:blipFill>
        <p:spPr bwMode="auto">
          <a:xfrm>
            <a:off x="7772400" y="141866"/>
            <a:ext cx="938212" cy="103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606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202485"/>
          </a:xfrm>
        </p:spPr>
        <p:txBody>
          <a:bodyPr>
            <a:normAutofit fontScale="90000"/>
          </a:bodyPr>
          <a:lstStyle/>
          <a:p>
            <a:r>
              <a:rPr lang="en-US" dirty="0" smtClean="0"/>
              <a:t>Can I accept Income from Prohibited sources?</a:t>
            </a:r>
            <a:endParaRPr lang="en-US" dirty="0"/>
          </a:p>
        </p:txBody>
      </p:sp>
      <p:sp>
        <p:nvSpPr>
          <p:cNvPr id="4" name="Content Placeholder 3"/>
          <p:cNvSpPr>
            <a:spLocks noGrp="1"/>
          </p:cNvSpPr>
          <p:nvPr>
            <p:ph sz="quarter" idx="13"/>
          </p:nvPr>
        </p:nvSpPr>
        <p:spPr>
          <a:xfrm>
            <a:off x="914400" y="1981200"/>
            <a:ext cx="3200400" cy="3602736"/>
          </a:xfrm>
        </p:spPr>
        <p:txBody>
          <a:bodyPr/>
          <a:lstStyle/>
          <a:p>
            <a:pPr marL="0" indent="0">
              <a:buNone/>
            </a:pPr>
            <a:r>
              <a:rPr lang="en-US" dirty="0" smtClean="0"/>
              <a:t>A public servant, public servant’s spouse, or entity which the public servant or spouse exercise control or owns more than a 25% interest</a:t>
            </a:r>
            <a:endParaRPr lang="en-US" dirty="0"/>
          </a:p>
        </p:txBody>
      </p:sp>
      <p:sp>
        <p:nvSpPr>
          <p:cNvPr id="5" name="Content Placeholder 4"/>
          <p:cNvSpPr>
            <a:spLocks noGrp="1"/>
          </p:cNvSpPr>
          <p:nvPr>
            <p:ph sz="quarter" idx="14"/>
          </p:nvPr>
        </p:nvSpPr>
        <p:spPr>
          <a:xfrm>
            <a:off x="4953000" y="1981200"/>
            <a:ext cx="3200400" cy="3605212"/>
          </a:xfrm>
        </p:spPr>
        <p:txBody>
          <a:bodyPr/>
          <a:lstStyle/>
          <a:p>
            <a:pPr marL="0" indent="0">
              <a:buNone/>
            </a:pPr>
            <a:r>
              <a:rPr lang="en-US" dirty="0" smtClean="0"/>
              <a:t>Receive any thing of   economic value for services performed or compensated from a </a:t>
            </a:r>
            <a:r>
              <a:rPr lang="en-US" sz="2200" dirty="0" smtClean="0"/>
              <a:t>PROHIBITED SOURCE </a:t>
            </a:r>
            <a:r>
              <a:rPr lang="en-US" dirty="0" smtClean="0"/>
              <a:t>excluding people influencing legislation (1111(c)2(d))</a:t>
            </a:r>
            <a:endParaRPr lang="en-US" dirty="0"/>
          </a:p>
        </p:txBody>
      </p:sp>
      <p:sp>
        <p:nvSpPr>
          <p:cNvPr id="6" name="TextBox 5"/>
          <p:cNvSpPr txBox="1"/>
          <p:nvPr/>
        </p:nvSpPr>
        <p:spPr>
          <a:xfrm>
            <a:off x="3657600" y="3131127"/>
            <a:ext cx="1298864" cy="1077218"/>
          </a:xfrm>
          <a:prstGeom prst="rect">
            <a:avLst/>
          </a:prstGeom>
          <a:noFill/>
        </p:spPr>
        <p:txBody>
          <a:bodyPr wrap="square" rtlCol="0">
            <a:spAutoFit/>
          </a:bodyPr>
          <a:lstStyle/>
          <a:p>
            <a:r>
              <a:rPr lang="en-US" sz="3200" b="1" dirty="0" smtClean="0"/>
              <a:t>MAY NOT</a:t>
            </a:r>
            <a:endParaRPr lang="en-US" sz="3200" b="1" dirty="0"/>
          </a:p>
        </p:txBody>
      </p:sp>
      <p:sp>
        <p:nvSpPr>
          <p:cNvPr id="7" name="TextBox 6"/>
          <p:cNvSpPr txBox="1"/>
          <p:nvPr/>
        </p:nvSpPr>
        <p:spPr>
          <a:xfrm>
            <a:off x="685800" y="5291527"/>
            <a:ext cx="7772399" cy="369332"/>
          </a:xfrm>
          <a:prstGeom prst="rect">
            <a:avLst/>
          </a:prstGeom>
          <a:noFill/>
        </p:spPr>
        <p:txBody>
          <a:bodyPr wrap="square" rtlCol="0">
            <a:spAutoFit/>
          </a:bodyPr>
          <a:lstStyle/>
          <a:p>
            <a:pPr algn="ctr"/>
            <a:r>
              <a:rPr lang="en-US" dirty="0" smtClean="0"/>
              <a:t>*This includes employment, contracts, and selling property or goods*</a:t>
            </a:r>
            <a:endParaRPr lang="en-US" dirty="0"/>
          </a:p>
        </p:txBody>
      </p:sp>
    </p:spTree>
    <p:extLst>
      <p:ext uri="{BB962C8B-B14F-4D97-AF65-F5344CB8AC3E}">
        <p14:creationId xmlns:p14="http://schemas.microsoft.com/office/powerpoint/2010/main" val="827127435"/>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81408" y="838914"/>
            <a:ext cx="3259747" cy="2055757"/>
          </a:xfrm>
        </p:spPr>
        <p:txBody>
          <a:bodyPr anchor="ctr">
            <a:noAutofit/>
          </a:bodyPr>
          <a:lstStyle/>
          <a:p>
            <a:r>
              <a:rPr lang="en-US" sz="3400" dirty="0" smtClean="0"/>
              <a:t>Prohibition on nonpublic service</a:t>
            </a:r>
            <a:endParaRPr lang="en-US" sz="3400" dirty="0"/>
          </a:p>
        </p:txBody>
      </p:sp>
      <p:sp>
        <p:nvSpPr>
          <p:cNvPr id="3" name="Content Placeholder 2"/>
          <p:cNvSpPr>
            <a:spLocks noGrp="1"/>
          </p:cNvSpPr>
          <p:nvPr>
            <p:ph idx="1"/>
          </p:nvPr>
        </p:nvSpPr>
        <p:spPr>
          <a:xfrm rot="60000">
            <a:off x="4314110" y="642687"/>
            <a:ext cx="3839091" cy="5409374"/>
          </a:xfrm>
        </p:spPr>
        <p:txBody>
          <a:bodyPr>
            <a:normAutofit/>
          </a:bodyPr>
          <a:lstStyle/>
          <a:p>
            <a:pPr marL="0" indent="0">
              <a:buNone/>
            </a:pPr>
            <a:endParaRPr lang="en-US" dirty="0" smtClean="0"/>
          </a:p>
          <a:p>
            <a:pPr lvl="1"/>
            <a:r>
              <a:rPr lang="en-US" sz="2100" dirty="0" smtClean="0"/>
              <a:t>Is devoted substantially to the responsibilities, programs, or operations of the agency of the public servant </a:t>
            </a:r>
            <a:r>
              <a:rPr lang="en-US" sz="2100" b="1" dirty="0" smtClean="0"/>
              <a:t>and</a:t>
            </a:r>
            <a:r>
              <a:rPr lang="en-US" sz="2100" dirty="0" smtClean="0"/>
              <a:t> in which the public servant has </a:t>
            </a:r>
            <a:r>
              <a:rPr lang="en-US" sz="2100" b="1" dirty="0" smtClean="0"/>
              <a:t>participated</a:t>
            </a:r>
            <a:r>
              <a:rPr lang="en-US" sz="2100" dirty="0" smtClean="0"/>
              <a:t> </a:t>
            </a:r>
          </a:p>
          <a:p>
            <a:pPr lvl="1"/>
            <a:endParaRPr lang="en-US" sz="2100" dirty="0" smtClean="0"/>
          </a:p>
          <a:p>
            <a:pPr lvl="1"/>
            <a:r>
              <a:rPr lang="en-US" sz="2100" dirty="0" smtClean="0"/>
              <a:t>Draws substantially upon official data or ideas which are not part of public record (1111(C)(1))</a:t>
            </a:r>
            <a:endParaRPr lang="en-US" sz="2100" dirty="0"/>
          </a:p>
        </p:txBody>
      </p:sp>
      <p:sp>
        <p:nvSpPr>
          <p:cNvPr id="4" name="Text Placeholder 3"/>
          <p:cNvSpPr>
            <a:spLocks noGrp="1"/>
          </p:cNvSpPr>
          <p:nvPr>
            <p:ph type="body" sz="half" idx="2"/>
          </p:nvPr>
        </p:nvSpPr>
        <p:spPr>
          <a:xfrm rot="-60000">
            <a:off x="1093838" y="2921967"/>
            <a:ext cx="3048891" cy="3125055"/>
          </a:xfrm>
        </p:spPr>
        <p:txBody>
          <a:bodyPr>
            <a:noAutofit/>
          </a:bodyPr>
          <a:lstStyle/>
          <a:p>
            <a:r>
              <a:rPr lang="en-US" sz="2600" dirty="0"/>
              <a:t>No public servant shall receive any thing of economic value for any service, the subject matter of which:</a:t>
            </a:r>
          </a:p>
        </p:txBody>
      </p:sp>
    </p:spTree>
    <p:extLst>
      <p:ext uri="{BB962C8B-B14F-4D97-AF65-F5344CB8AC3E}">
        <p14:creationId xmlns:p14="http://schemas.microsoft.com/office/powerpoint/2010/main" val="12998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I receive Finder’s fees?</a:t>
            </a:r>
            <a:endParaRPr lang="en-US" dirty="0"/>
          </a:p>
        </p:txBody>
      </p:sp>
      <p:sp>
        <p:nvSpPr>
          <p:cNvPr id="3" name="Content Placeholder 2"/>
          <p:cNvSpPr>
            <a:spLocks noGrp="1"/>
          </p:cNvSpPr>
          <p:nvPr>
            <p:ph idx="1"/>
          </p:nvPr>
        </p:nvSpPr>
        <p:spPr>
          <a:xfrm>
            <a:off x="1524000" y="2133600"/>
            <a:ext cx="6196405" cy="3603812"/>
          </a:xfrm>
        </p:spPr>
        <p:txBody>
          <a:bodyPr>
            <a:normAutofit/>
          </a:bodyPr>
          <a:lstStyle/>
          <a:p>
            <a:r>
              <a:rPr lang="en-US" sz="3200" dirty="0" smtClean="0"/>
              <a:t>NO public servant shall receive any thing of economic value from a person to whom the public servant has directed business of the governmental entity (1111B)</a:t>
            </a:r>
            <a:endParaRPr lang="en-US" sz="32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064" y="4553382"/>
            <a:ext cx="2572224" cy="169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625" b="90000" l="417" r="100000">
                        <a14:foregroundMark x1="85417" y1="33750" x2="85417" y2="33750"/>
                        <a14:foregroundMark x1="85000" y1="36875" x2="85000" y2="36875"/>
                        <a14:backgroundMark x1="36250" y1="23750" x2="36250" y2="23750"/>
                        <a14:backgroundMark x1="32083" y1="23750" x2="32083" y2="23750"/>
                        <a14:backgroundMark x1="30000" y1="40625" x2="30000" y2="40625"/>
                        <a14:backgroundMark x1="27500" y1="61875" x2="27500" y2="61875"/>
                        <a14:backgroundMark x1="27500" y1="64375" x2="27500" y2="64375"/>
                        <a14:backgroundMark x1="27083" y1="61875" x2="27083" y2="61875"/>
                        <a14:backgroundMark x1="27917" y1="60000" x2="27917" y2="60000"/>
                        <a14:backgroundMark x1="25000" y1="47500" x2="25000" y2="47500"/>
                        <a14:backgroundMark x1="49583" y1="24375" x2="49583" y2="24375"/>
                        <a14:backgroundMark x1="95833" y1="68125" x2="95833" y2="68125"/>
                      </a14:backgroundRemoval>
                    </a14:imgEffect>
                  </a14:imgLayer>
                </a14:imgProps>
              </a:ext>
              <a:ext uri="{28A0092B-C50C-407E-A947-70E740481C1C}">
                <a14:useLocalDpi xmlns:a14="http://schemas.microsoft.com/office/drawing/2010/main" val="0"/>
              </a:ext>
            </a:extLst>
          </a:blip>
          <a:srcRect/>
          <a:stretch>
            <a:fillRect/>
          </a:stretch>
        </p:blipFill>
        <p:spPr bwMode="auto">
          <a:xfrm>
            <a:off x="762000" y="4953000"/>
            <a:ext cx="26289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289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lstStyle/>
          <a:p>
            <a:r>
              <a:rPr lang="en-US" dirty="0" smtClean="0"/>
              <a:t>Illegal payments</a:t>
            </a:r>
            <a:endParaRPr lang="en-US" dirty="0"/>
          </a:p>
        </p:txBody>
      </p:sp>
      <p:sp>
        <p:nvSpPr>
          <p:cNvPr id="3" name="Content Placeholder 2"/>
          <p:cNvSpPr>
            <a:spLocks noGrp="1"/>
          </p:cNvSpPr>
          <p:nvPr>
            <p:ph idx="1"/>
          </p:nvPr>
        </p:nvSpPr>
        <p:spPr>
          <a:xfrm>
            <a:off x="1447800" y="1882588"/>
            <a:ext cx="6196405" cy="3603812"/>
          </a:xfrm>
        </p:spPr>
        <p:txBody>
          <a:bodyPr/>
          <a:lstStyle/>
          <a:p>
            <a:r>
              <a:rPr lang="en-US" dirty="0" smtClean="0"/>
              <a:t>No public servant or other person shall </a:t>
            </a:r>
            <a:r>
              <a:rPr lang="en-US" b="1" dirty="0" smtClean="0"/>
              <a:t>give, pay, loan, transfer, </a:t>
            </a:r>
            <a:r>
              <a:rPr lang="en-US" dirty="0" smtClean="0"/>
              <a:t>or</a:t>
            </a:r>
            <a:r>
              <a:rPr lang="en-US" b="1" dirty="0" smtClean="0"/>
              <a:t> deliver </a:t>
            </a:r>
            <a:r>
              <a:rPr lang="en-US" dirty="0" smtClean="0"/>
              <a:t>or</a:t>
            </a:r>
            <a:r>
              <a:rPr lang="en-US" b="1" dirty="0" smtClean="0"/>
              <a:t> offer to give, pay, loan, </a:t>
            </a:r>
            <a:r>
              <a:rPr lang="en-US" dirty="0" smtClean="0"/>
              <a:t>or</a:t>
            </a:r>
            <a:r>
              <a:rPr lang="en-US" b="1" dirty="0" smtClean="0"/>
              <a:t> deliver, </a:t>
            </a:r>
            <a:r>
              <a:rPr lang="en-US" b="1" u="sng" dirty="0" smtClean="0"/>
              <a:t>directly</a:t>
            </a:r>
            <a:r>
              <a:rPr lang="en-US" b="1" dirty="0" smtClean="0"/>
              <a:t> </a:t>
            </a:r>
            <a:r>
              <a:rPr lang="en-US" dirty="0" smtClean="0"/>
              <a:t>or</a:t>
            </a:r>
            <a:r>
              <a:rPr lang="en-US" b="1" dirty="0" smtClean="0"/>
              <a:t> </a:t>
            </a:r>
            <a:r>
              <a:rPr lang="en-US" b="1" u="sng" dirty="0" smtClean="0"/>
              <a:t>indirectly</a:t>
            </a:r>
            <a:r>
              <a:rPr lang="en-US" dirty="0" smtClean="0"/>
              <a:t>, to any public servant or other person any thing of economic value which the public servant would be prohibited from receiving by the Code (1117)</a:t>
            </a:r>
            <a:endParaRPr lang="en-US" dirty="0"/>
          </a:p>
        </p:txBody>
      </p:sp>
      <p:pic>
        <p:nvPicPr>
          <p:cNvPr id="1229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750" b="100000" l="0" r="100000">
                        <a14:foregroundMark x1="43750" y1="41875" x2="43750" y2="41875"/>
                        <a14:foregroundMark x1="40000" y1="41250" x2="40000" y2="41250"/>
                        <a14:foregroundMark x1="21250" y1="45000" x2="21250" y2="45000"/>
                        <a14:foregroundMark x1="68750" y1="43125" x2="68750" y2="43125"/>
                        <a14:foregroundMark x1="86250" y1="57500" x2="86250" y2="57500"/>
                        <a14:foregroundMark x1="78333" y1="48125" x2="78333" y2="48125"/>
                        <a14:foregroundMark x1="93750" y1="52500" x2="93750" y2="52500"/>
                        <a14:foregroundMark x1="92917" y1="62500" x2="92917" y2="62500"/>
                        <a14:foregroundMark x1="86667" y1="63125" x2="86667" y2="63125"/>
                        <a14:foregroundMark x1="82917" y1="60625" x2="82917" y2="60625"/>
                        <a14:foregroundMark x1="83333" y1="54375" x2="83333" y2="54375"/>
                        <a14:foregroundMark x1="89583" y1="53125" x2="89583" y2="53125"/>
                        <a14:foregroundMark x1="95417" y1="58750" x2="95417" y2="58750"/>
                        <a14:foregroundMark x1="97500" y1="64375" x2="97500" y2="64375"/>
                        <a14:foregroundMark x1="90833" y1="60000" x2="90833" y2="60000"/>
                        <a14:foregroundMark x1="96250" y1="51250" x2="96250" y2="51250"/>
                        <a14:foregroundMark x1="86667" y1="51875" x2="86667" y2="51875"/>
                        <a14:foregroundMark x1="91250" y1="50625" x2="91250" y2="50625"/>
                      </a14:backgroundRemoval>
                    </a14:imgEffect>
                  </a14:imgLayer>
                </a14:imgProps>
              </a:ext>
              <a:ext uri="{28A0092B-C50C-407E-A947-70E740481C1C}">
                <a14:useLocalDpi xmlns:a14="http://schemas.microsoft.com/office/drawing/2010/main" val="0"/>
              </a:ext>
            </a:extLst>
          </a:blip>
          <a:srcRect/>
          <a:stretch>
            <a:fillRect/>
          </a:stretch>
        </p:blipFill>
        <p:spPr bwMode="auto">
          <a:xfrm>
            <a:off x="6019800" y="4724400"/>
            <a:ext cx="23622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361" l="0" r="91273">
                        <a14:foregroundMark x1="70182" y1="50820" x2="70182" y2="50820"/>
                        <a14:foregroundMark x1="28000" y1="91257" x2="28000" y2="91257"/>
                        <a14:foregroundMark x1="60000" y1="68852" x2="60000" y2="68852"/>
                        <a14:foregroundMark x1="75273" y1="75410" x2="75273" y2="75410"/>
                        <a14:foregroundMark x1="84000" y1="75956" x2="84000" y2="75956"/>
                        <a14:foregroundMark x1="86545" y1="76503" x2="86545" y2="76503"/>
                        <a14:foregroundMark x1="36727" y1="80874" x2="36727" y2="80874"/>
                        <a14:foregroundMark x1="32364" y1="88525" x2="32364" y2="88525"/>
                        <a14:foregroundMark x1="26545" y1="87978" x2="26545" y2="87978"/>
                        <a14:foregroundMark x1="24364" y1="48087" x2="24364" y2="48087"/>
                        <a14:foregroundMark x1="63636" y1="44262" x2="63636" y2="44262"/>
                        <a14:foregroundMark x1="81818" y1="57377" x2="81818" y2="57377"/>
                        <a14:foregroundMark x1="36364" y1="28415" x2="36364" y2="28415"/>
                        <a14:foregroundMark x1="43273" y1="28415" x2="43273" y2="28415"/>
                        <a14:foregroundMark x1="30545" y1="35519" x2="30545" y2="35519"/>
                        <a14:backgroundMark x1="16364" y1="9290" x2="16364" y2="9290"/>
                        <a14:backgroundMark x1="51636" y1="13661" x2="51636" y2="13661"/>
                        <a14:backgroundMark x1="45091" y1="36612" x2="45091" y2="36612"/>
                        <a14:backgroundMark x1="60000" y1="42623" x2="60000" y2="42623"/>
                        <a14:backgroundMark x1="74909" y1="53552" x2="74909" y2="53552"/>
                        <a14:backgroundMark x1="45091" y1="42077" x2="45091" y2="42077"/>
                        <a14:backgroundMark x1="36364" y1="45355" x2="36364" y2="45355"/>
                        <a14:backgroundMark x1="34909" y1="46995" x2="34909" y2="46995"/>
                        <a14:backgroundMark x1="41091" y1="50273" x2="41091" y2="50273"/>
                        <a14:backgroundMark x1="60364" y1="96175" x2="60364" y2="96175"/>
                        <a14:backgroundMark x1="62545" y1="92896" x2="62545" y2="92896"/>
                        <a14:backgroundMark x1="42182" y1="93989" x2="42182" y2="93989"/>
                      </a14:backgroundRemoval>
                    </a14:imgEffect>
                  </a14:imgLayer>
                </a14:imgProps>
              </a:ext>
              <a:ext uri="{28A0092B-C50C-407E-A947-70E740481C1C}">
                <a14:useLocalDpi xmlns:a14="http://schemas.microsoft.com/office/drawing/2010/main" val="0"/>
              </a:ext>
            </a:extLst>
          </a:blip>
          <a:srcRect/>
          <a:stretch>
            <a:fillRect/>
          </a:stretch>
        </p:blipFill>
        <p:spPr bwMode="auto">
          <a:xfrm>
            <a:off x="762000" y="4759470"/>
            <a:ext cx="2242669" cy="149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103593"/>
            <a:ext cx="28956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41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533400"/>
            <a:ext cx="6965245" cy="1202485"/>
          </a:xfrm>
        </p:spPr>
        <p:txBody>
          <a:bodyPr/>
          <a:lstStyle/>
          <a:p>
            <a:r>
              <a:rPr lang="en-US" dirty="0" smtClean="0"/>
              <a:t>Abuse of office</a:t>
            </a:r>
            <a:endParaRPr lang="en-US" dirty="0"/>
          </a:p>
        </p:txBody>
      </p:sp>
      <p:sp>
        <p:nvSpPr>
          <p:cNvPr id="5" name="Content Placeholder 4"/>
          <p:cNvSpPr>
            <a:spLocks noGrp="1"/>
          </p:cNvSpPr>
          <p:nvPr>
            <p:ph sz="quarter" idx="13"/>
          </p:nvPr>
        </p:nvSpPr>
        <p:spPr>
          <a:xfrm>
            <a:off x="1981200" y="2209800"/>
            <a:ext cx="5029200" cy="3886200"/>
          </a:xfrm>
        </p:spPr>
        <p:txBody>
          <a:bodyPr>
            <a:normAutofit/>
          </a:bodyPr>
          <a:lstStyle/>
          <a:p>
            <a:r>
              <a:rPr lang="en-US" dirty="0" smtClean="0"/>
              <a:t>Use the authority of his office or position, directly or indirectly, to compel or coerce any person (including other public servants) to provide himself or any other person with any thing of economic value</a:t>
            </a:r>
            <a:endParaRPr lang="en-US" dirty="0"/>
          </a:p>
        </p:txBody>
      </p:sp>
      <p:sp>
        <p:nvSpPr>
          <p:cNvPr id="6" name="Content Placeholder 5"/>
          <p:cNvSpPr>
            <a:spLocks noGrp="1"/>
          </p:cNvSpPr>
          <p:nvPr>
            <p:ph sz="quarter" idx="14"/>
          </p:nvPr>
        </p:nvSpPr>
        <p:spPr>
          <a:xfrm>
            <a:off x="4678698" y="5988368"/>
            <a:ext cx="45719" cy="45719"/>
          </a:xfrm>
        </p:spPr>
        <p:txBody>
          <a:bodyPr>
            <a:normAutofit fontScale="25000" lnSpcReduction="20000"/>
          </a:bodyPr>
          <a:lstStyle/>
          <a:p>
            <a:pPr marL="0" indent="0">
              <a:buNone/>
            </a:pPr>
            <a:endParaRPr lang="en-US" dirty="0"/>
          </a:p>
        </p:txBody>
      </p:sp>
      <p:sp>
        <p:nvSpPr>
          <p:cNvPr id="7" name="TextBox 6"/>
          <p:cNvSpPr txBox="1"/>
          <p:nvPr/>
        </p:nvSpPr>
        <p:spPr>
          <a:xfrm>
            <a:off x="1981200" y="1467139"/>
            <a:ext cx="5408853" cy="584775"/>
          </a:xfrm>
          <a:prstGeom prst="rect">
            <a:avLst/>
          </a:prstGeom>
          <a:noFill/>
        </p:spPr>
        <p:txBody>
          <a:bodyPr wrap="none" rtlCol="0">
            <a:spAutoFit/>
          </a:bodyPr>
          <a:lstStyle/>
          <a:p>
            <a:r>
              <a:rPr lang="en-US" sz="3200" dirty="0" smtClean="0"/>
              <a:t>No PUBLIC SERVANT shall:</a:t>
            </a:r>
            <a:endParaRPr lang="en-US" sz="3200" dirty="0"/>
          </a:p>
        </p:txBody>
      </p:sp>
    </p:spTree>
    <p:extLst>
      <p:ext uri="{BB962C8B-B14F-4D97-AF65-F5344CB8AC3E}">
        <p14:creationId xmlns:p14="http://schemas.microsoft.com/office/powerpoint/2010/main" val="30904125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Ethics</a:t>
            </a:r>
            <a:endParaRPr lang="en-US" dirty="0"/>
          </a:p>
        </p:txBody>
      </p:sp>
      <p:sp>
        <p:nvSpPr>
          <p:cNvPr id="3" name="Content Placeholder 2"/>
          <p:cNvSpPr>
            <a:spLocks noGrp="1"/>
          </p:cNvSpPr>
          <p:nvPr>
            <p:ph idx="1"/>
          </p:nvPr>
        </p:nvSpPr>
        <p:spPr/>
        <p:txBody>
          <a:bodyPr/>
          <a:lstStyle/>
          <a:p>
            <a:r>
              <a:rPr lang="en-US" b="1" dirty="0" smtClean="0"/>
              <a:t>Example:</a:t>
            </a:r>
          </a:p>
          <a:p>
            <a:pPr marL="0" indent="0">
              <a:buNone/>
            </a:pPr>
            <a:r>
              <a:rPr lang="en-US" dirty="0" smtClean="0"/>
              <a:t>A client approaches a company for a contract to produce t-shirts. The client submits the design and receives their full allotment of t-shirts as requested. Company then produces more t-shirts without clients consent and sells at a cheaper price than the client after realizing the demand for such product.  </a:t>
            </a:r>
            <a:endParaRPr lang="en-US" dirty="0"/>
          </a:p>
        </p:txBody>
      </p:sp>
    </p:spTree>
    <p:extLst>
      <p:ext uri="{BB962C8B-B14F-4D97-AF65-F5344CB8AC3E}">
        <p14:creationId xmlns:p14="http://schemas.microsoft.com/office/powerpoint/2010/main" val="207815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normAutofit fontScale="90000"/>
          </a:bodyPr>
          <a:lstStyle/>
          <a:p>
            <a:r>
              <a:rPr lang="en-US" dirty="0" smtClean="0"/>
              <a:t>Actions you should not perform (1112)</a:t>
            </a:r>
            <a:endParaRPr lang="en-US" dirty="0"/>
          </a:p>
        </p:txBody>
      </p:sp>
      <p:sp>
        <p:nvSpPr>
          <p:cNvPr id="5" name="Content Placeholder 4"/>
          <p:cNvSpPr>
            <a:spLocks noGrp="1"/>
          </p:cNvSpPr>
          <p:nvPr>
            <p:ph idx="1"/>
          </p:nvPr>
        </p:nvSpPr>
        <p:spPr>
          <a:xfrm>
            <a:off x="990600" y="1981200"/>
            <a:ext cx="7086600" cy="4191000"/>
          </a:xfrm>
        </p:spPr>
        <p:txBody>
          <a:bodyPr>
            <a:normAutofit fontScale="62500" lnSpcReduction="20000"/>
          </a:bodyPr>
          <a:lstStyle/>
          <a:p>
            <a:pPr marL="0" indent="0">
              <a:buNone/>
            </a:pPr>
            <a:r>
              <a:rPr lang="en-US" sz="3400" dirty="0" smtClean="0"/>
              <a:t>A public servant </a:t>
            </a:r>
            <a:r>
              <a:rPr lang="en-US" sz="3400" b="1" u="sng" dirty="0" smtClean="0"/>
              <a:t>cannot participate</a:t>
            </a:r>
            <a:r>
              <a:rPr lang="en-US" sz="3400" b="1" dirty="0" smtClean="0"/>
              <a:t> </a:t>
            </a:r>
            <a:r>
              <a:rPr lang="en-US" sz="3400" dirty="0" smtClean="0"/>
              <a:t>in a </a:t>
            </a:r>
            <a:r>
              <a:rPr lang="en-US" sz="3400" b="1" u="sng" dirty="0" smtClean="0"/>
              <a:t>transaction</a:t>
            </a:r>
            <a:r>
              <a:rPr lang="en-US" sz="3400" dirty="0" smtClean="0"/>
              <a:t> which:</a:t>
            </a:r>
          </a:p>
          <a:p>
            <a:pPr lvl="1"/>
            <a:r>
              <a:rPr lang="en-US" sz="2900" dirty="0" smtClean="0"/>
              <a:t>He</a:t>
            </a:r>
          </a:p>
          <a:p>
            <a:pPr lvl="1"/>
            <a:r>
              <a:rPr lang="en-US" sz="2900" dirty="0" smtClean="0"/>
              <a:t>Any member of his immediate family</a:t>
            </a:r>
          </a:p>
          <a:p>
            <a:pPr lvl="1"/>
            <a:r>
              <a:rPr lang="en-US" sz="2900" dirty="0" smtClean="0"/>
              <a:t>Any person in which he has a substantial economic interest</a:t>
            </a:r>
          </a:p>
          <a:p>
            <a:pPr lvl="1"/>
            <a:r>
              <a:rPr lang="en-US" sz="2900" dirty="0" smtClean="0"/>
              <a:t>Any person of which he is an officer, director, trustee, partner, or employee</a:t>
            </a:r>
          </a:p>
          <a:p>
            <a:pPr lvl="1"/>
            <a:r>
              <a:rPr lang="en-US" sz="2900" dirty="0" smtClean="0"/>
              <a:t>Any person with whom he is negotiating future employment</a:t>
            </a:r>
          </a:p>
          <a:p>
            <a:pPr lvl="1"/>
            <a:r>
              <a:rPr lang="en-US" sz="2900" dirty="0" smtClean="0"/>
              <a:t>Any person who is a party to an existing contract with the public servant and can affect the economic interests of the public servant. </a:t>
            </a:r>
          </a:p>
          <a:p>
            <a:pPr lvl="1"/>
            <a:endParaRPr lang="en-US" dirty="0" smtClean="0"/>
          </a:p>
          <a:p>
            <a:pPr marL="0" indent="0">
              <a:buNone/>
            </a:pPr>
            <a:r>
              <a:rPr lang="en-US" sz="3400" dirty="0" smtClean="0"/>
              <a:t>Has a </a:t>
            </a:r>
            <a:r>
              <a:rPr lang="en-US" sz="3400" b="1" dirty="0" smtClean="0"/>
              <a:t>substantial economic interest </a:t>
            </a:r>
            <a:r>
              <a:rPr lang="en-US" sz="3400" dirty="0" smtClean="0"/>
              <a:t>involving the governmental entity. </a:t>
            </a:r>
          </a:p>
        </p:txBody>
      </p:sp>
    </p:spTree>
    <p:extLst>
      <p:ext uri="{BB962C8B-B14F-4D97-AF65-F5344CB8AC3E}">
        <p14:creationId xmlns:p14="http://schemas.microsoft.com/office/powerpoint/2010/main" val="8392605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6965245" cy="1202485"/>
          </a:xfrm>
        </p:spPr>
        <p:txBody>
          <a:bodyPr>
            <a:normAutofit fontScale="90000"/>
          </a:bodyPr>
          <a:lstStyle/>
          <a:p>
            <a:r>
              <a:rPr lang="en-US" dirty="0" smtClean="0"/>
              <a:t>substantial economic interest means…</a:t>
            </a:r>
            <a:endParaRPr lang="en-US" dirty="0"/>
          </a:p>
        </p:txBody>
      </p:sp>
      <p:sp>
        <p:nvSpPr>
          <p:cNvPr id="3" name="Content Placeholder 2"/>
          <p:cNvSpPr>
            <a:spLocks noGrp="1"/>
          </p:cNvSpPr>
          <p:nvPr>
            <p:ph idx="1"/>
          </p:nvPr>
        </p:nvSpPr>
        <p:spPr>
          <a:xfrm>
            <a:off x="1219200" y="2819400"/>
            <a:ext cx="6629400" cy="3200400"/>
          </a:xfrm>
        </p:spPr>
        <p:txBody>
          <a:bodyPr>
            <a:normAutofit/>
          </a:bodyPr>
          <a:lstStyle/>
          <a:p>
            <a:pPr marL="0" indent="0">
              <a:buNone/>
            </a:pPr>
            <a:r>
              <a:rPr lang="en-US" sz="2800" dirty="0" smtClean="0"/>
              <a:t>An interest which is of </a:t>
            </a:r>
            <a:r>
              <a:rPr lang="en-US" sz="2800" u="sng" dirty="0" smtClean="0"/>
              <a:t>greater benefit</a:t>
            </a:r>
            <a:r>
              <a:rPr lang="en-US" sz="2800" dirty="0" smtClean="0"/>
              <a:t> to the </a:t>
            </a:r>
            <a:r>
              <a:rPr lang="en-US" sz="2800" u="sng" dirty="0" smtClean="0"/>
              <a:t>public servant</a:t>
            </a:r>
            <a:r>
              <a:rPr lang="en-US" sz="2800" dirty="0" smtClean="0"/>
              <a:t> or other person than to a general class or group of persons </a:t>
            </a:r>
            <a:r>
              <a:rPr lang="en-US" sz="2800" b="1" dirty="0" smtClean="0"/>
              <a:t>EXCEPT</a:t>
            </a:r>
            <a:r>
              <a:rPr lang="en-US" sz="2800" dirty="0" smtClean="0"/>
              <a:t> the interest that a person has as a member of the </a:t>
            </a:r>
            <a:r>
              <a:rPr lang="en-US" sz="2800" b="1" dirty="0" smtClean="0"/>
              <a:t>general public</a:t>
            </a:r>
            <a:r>
              <a:rPr lang="en-US" sz="2800" dirty="0" smtClean="0"/>
              <a:t>  </a:t>
            </a:r>
          </a:p>
        </p:txBody>
      </p:sp>
    </p:spTree>
    <p:extLst>
      <p:ext uri="{BB962C8B-B14F-4D97-AF65-F5344CB8AC3E}">
        <p14:creationId xmlns:p14="http://schemas.microsoft.com/office/powerpoint/2010/main" val="40601737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Protecting against participation </a:t>
            </a:r>
            <a:endParaRPr lang="en-US" dirty="0"/>
          </a:p>
        </p:txBody>
      </p:sp>
      <p:sp>
        <p:nvSpPr>
          <p:cNvPr id="4" name="Text Placeholder 3"/>
          <p:cNvSpPr>
            <a:spLocks noGrp="1"/>
          </p:cNvSpPr>
          <p:nvPr>
            <p:ph type="body" idx="1"/>
          </p:nvPr>
        </p:nvSpPr>
        <p:spPr>
          <a:xfrm>
            <a:off x="1143000" y="1676400"/>
            <a:ext cx="3154956" cy="820208"/>
          </a:xfrm>
        </p:spPr>
        <p:txBody>
          <a:bodyPr/>
          <a:lstStyle/>
          <a:p>
            <a:pPr algn="l"/>
            <a:r>
              <a:rPr lang="en-US" u="sng" dirty="0" smtClean="0"/>
              <a:t>ELECTED OFFICIALS</a:t>
            </a:r>
            <a:endParaRPr lang="en-US" u="sng" dirty="0"/>
          </a:p>
        </p:txBody>
      </p:sp>
      <p:sp>
        <p:nvSpPr>
          <p:cNvPr id="5" name="Text Placeholder 4"/>
          <p:cNvSpPr>
            <a:spLocks noGrp="1"/>
          </p:cNvSpPr>
          <p:nvPr>
            <p:ph type="body" sz="quarter" idx="3"/>
          </p:nvPr>
        </p:nvSpPr>
        <p:spPr>
          <a:xfrm>
            <a:off x="4572000" y="1676400"/>
            <a:ext cx="3477768" cy="822960"/>
          </a:xfrm>
        </p:spPr>
        <p:txBody>
          <a:bodyPr/>
          <a:lstStyle/>
          <a:p>
            <a:r>
              <a:rPr lang="en-US" u="sng" dirty="0" smtClean="0"/>
              <a:t>APPOINTED OFFICIALS</a:t>
            </a:r>
            <a:endParaRPr lang="en-US" u="sng" dirty="0"/>
          </a:p>
        </p:txBody>
      </p:sp>
      <p:sp>
        <p:nvSpPr>
          <p:cNvPr id="6" name="Content Placeholder 5"/>
          <p:cNvSpPr>
            <a:spLocks noGrp="1"/>
          </p:cNvSpPr>
          <p:nvPr>
            <p:ph sz="quarter" idx="13"/>
          </p:nvPr>
        </p:nvSpPr>
        <p:spPr>
          <a:xfrm>
            <a:off x="1173756" y="2667000"/>
            <a:ext cx="3276600" cy="2779776"/>
          </a:xfrm>
        </p:spPr>
        <p:txBody>
          <a:bodyPr>
            <a:normAutofit/>
          </a:bodyPr>
          <a:lstStyle/>
          <a:p>
            <a:r>
              <a:rPr lang="en-US" dirty="0" smtClean="0"/>
              <a:t>Must recuse themselves from voting  but </a:t>
            </a:r>
            <a:r>
              <a:rPr lang="en-US" b="1" dirty="0" smtClean="0"/>
              <a:t>MAY</a:t>
            </a:r>
            <a:r>
              <a:rPr lang="en-US" dirty="0" smtClean="0"/>
              <a:t> participate in the debate or discussion</a:t>
            </a:r>
            <a:endParaRPr lang="en-US" dirty="0"/>
          </a:p>
        </p:txBody>
      </p:sp>
      <p:sp>
        <p:nvSpPr>
          <p:cNvPr id="7" name="Content Placeholder 6"/>
          <p:cNvSpPr>
            <a:spLocks noGrp="1"/>
          </p:cNvSpPr>
          <p:nvPr>
            <p:ph sz="quarter" idx="14"/>
          </p:nvPr>
        </p:nvSpPr>
        <p:spPr>
          <a:xfrm>
            <a:off x="4648200" y="2667000"/>
            <a:ext cx="3227832" cy="2779776"/>
          </a:xfrm>
        </p:spPr>
        <p:txBody>
          <a:bodyPr/>
          <a:lstStyle/>
          <a:p>
            <a:r>
              <a:rPr lang="en-US" dirty="0" smtClean="0"/>
              <a:t>Must recuse themselves  and </a:t>
            </a:r>
            <a:r>
              <a:rPr lang="en-US" b="1" dirty="0" smtClean="0"/>
              <a:t>CAN NOT </a:t>
            </a:r>
            <a:r>
              <a:rPr lang="en-US" dirty="0" smtClean="0"/>
              <a:t>participate in the debate or discussion </a:t>
            </a:r>
            <a:endParaRPr lang="en-US" dirty="0"/>
          </a:p>
        </p:txBody>
      </p:sp>
      <p:sp>
        <p:nvSpPr>
          <p:cNvPr id="8" name="TextBox 7"/>
          <p:cNvSpPr txBox="1"/>
          <p:nvPr/>
        </p:nvSpPr>
        <p:spPr>
          <a:xfrm>
            <a:off x="1731818" y="5129645"/>
            <a:ext cx="5402441" cy="769441"/>
          </a:xfrm>
          <a:prstGeom prst="rect">
            <a:avLst/>
          </a:prstGeom>
          <a:noFill/>
        </p:spPr>
        <p:txBody>
          <a:bodyPr wrap="none" rtlCol="0">
            <a:spAutoFit/>
          </a:bodyPr>
          <a:lstStyle/>
          <a:p>
            <a:r>
              <a:rPr lang="en-US" sz="2200" dirty="0" smtClean="0"/>
              <a:t>*</a:t>
            </a:r>
            <a:r>
              <a:rPr lang="en-US" sz="2200" b="1" dirty="0" smtClean="0"/>
              <a:t>Public employees </a:t>
            </a:r>
            <a:r>
              <a:rPr lang="en-US" sz="2200" dirty="0" smtClean="0"/>
              <a:t>must disqualify </a:t>
            </a:r>
          </a:p>
          <a:p>
            <a:r>
              <a:rPr lang="en-US" sz="2200" dirty="0" smtClean="0"/>
              <a:t>themselves. Set up a disqualification plan.</a:t>
            </a:r>
            <a:endParaRPr lang="en-US" sz="2200" dirty="0"/>
          </a:p>
        </p:txBody>
      </p:sp>
    </p:spTree>
    <p:extLst>
      <p:ext uri="{BB962C8B-B14F-4D97-AF65-F5344CB8AC3E}">
        <p14:creationId xmlns:p14="http://schemas.microsoft.com/office/powerpoint/2010/main" val="37985601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817582"/>
            <a:ext cx="7620000" cy="1202485"/>
          </a:xfrm>
        </p:spPr>
        <p:txBody>
          <a:bodyPr/>
          <a:lstStyle/>
          <a:p>
            <a:r>
              <a:rPr lang="en-US" dirty="0" smtClean="0"/>
              <a:t>Important definitions</a:t>
            </a:r>
            <a:endParaRPr lang="en-US" dirty="0"/>
          </a:p>
        </p:txBody>
      </p:sp>
      <p:sp>
        <p:nvSpPr>
          <p:cNvPr id="7" name="Content Placeholder 6"/>
          <p:cNvSpPr>
            <a:spLocks noGrp="1"/>
          </p:cNvSpPr>
          <p:nvPr>
            <p:ph idx="1"/>
          </p:nvPr>
        </p:nvSpPr>
        <p:spPr>
          <a:xfrm>
            <a:off x="1066800" y="2895600"/>
            <a:ext cx="7010400" cy="3200400"/>
          </a:xfrm>
        </p:spPr>
        <p:txBody>
          <a:bodyPr>
            <a:normAutofit/>
          </a:bodyPr>
          <a:lstStyle/>
          <a:p>
            <a:r>
              <a:rPr lang="en-US" sz="2800" dirty="0" smtClean="0"/>
              <a:t>Means the chief executive or administrative officer of an agency or any member of a board or commission who exercises supervision over the agency </a:t>
            </a:r>
          </a:p>
          <a:p>
            <a:pPr marL="0" indent="0">
              <a:buNone/>
            </a:pPr>
            <a:endParaRPr lang="en-US" sz="2800" dirty="0" smtClean="0"/>
          </a:p>
          <a:p>
            <a:r>
              <a:rPr lang="en-US" sz="2800" dirty="0" smtClean="0"/>
              <a:t>Elected officials are agency heads</a:t>
            </a:r>
            <a:endParaRPr lang="en-US" sz="2800" dirty="0"/>
          </a:p>
        </p:txBody>
      </p:sp>
      <p:sp>
        <p:nvSpPr>
          <p:cNvPr id="8" name="TextBox 7"/>
          <p:cNvSpPr txBox="1"/>
          <p:nvPr/>
        </p:nvSpPr>
        <p:spPr>
          <a:xfrm>
            <a:off x="762000" y="2057400"/>
            <a:ext cx="7620000" cy="584775"/>
          </a:xfrm>
          <a:prstGeom prst="rect">
            <a:avLst/>
          </a:prstGeom>
          <a:noFill/>
        </p:spPr>
        <p:txBody>
          <a:bodyPr wrap="square" rtlCol="0">
            <a:spAutoFit/>
          </a:bodyPr>
          <a:lstStyle/>
          <a:p>
            <a:pPr algn="ctr"/>
            <a:r>
              <a:rPr lang="en-US" sz="3200" b="1" u="sng" dirty="0" smtClean="0"/>
              <a:t>AGENCY HEAD</a:t>
            </a:r>
            <a:endParaRPr lang="en-US" sz="3200" b="1" u="sng" dirty="0"/>
          </a:p>
        </p:txBody>
      </p:sp>
    </p:spTree>
    <p:extLst>
      <p:ext uri="{BB962C8B-B14F-4D97-AF65-F5344CB8AC3E}">
        <p14:creationId xmlns:p14="http://schemas.microsoft.com/office/powerpoint/2010/main" val="3381767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67" y="762000"/>
            <a:ext cx="6965245" cy="1202485"/>
          </a:xfrm>
        </p:spPr>
        <p:txBody>
          <a:bodyPr/>
          <a:lstStyle/>
          <a:p>
            <a:r>
              <a:rPr lang="en-US" dirty="0" smtClean="0"/>
              <a:t>Nepotism </a:t>
            </a:r>
            <a:endParaRPr lang="en-US" dirty="0"/>
          </a:p>
        </p:txBody>
      </p:sp>
      <p:sp>
        <p:nvSpPr>
          <p:cNvPr id="3" name="Content Placeholder 2"/>
          <p:cNvSpPr>
            <a:spLocks noGrp="1"/>
          </p:cNvSpPr>
          <p:nvPr>
            <p:ph idx="1"/>
          </p:nvPr>
        </p:nvSpPr>
        <p:spPr>
          <a:xfrm>
            <a:off x="1219200" y="2119256"/>
            <a:ext cx="6553200" cy="4129144"/>
          </a:xfrm>
        </p:spPr>
        <p:txBody>
          <a:bodyPr>
            <a:normAutofit lnSpcReduction="10000"/>
          </a:bodyPr>
          <a:lstStyle/>
          <a:p>
            <a:r>
              <a:rPr lang="en-US" dirty="0" smtClean="0"/>
              <a:t>No member of the </a:t>
            </a:r>
            <a:r>
              <a:rPr lang="en-US" u="sng" dirty="0" smtClean="0"/>
              <a:t>immediate family</a:t>
            </a:r>
            <a:r>
              <a:rPr lang="en-US" dirty="0" smtClean="0"/>
              <a:t> of an </a:t>
            </a:r>
            <a:r>
              <a:rPr lang="en-US" u="sng" dirty="0" smtClean="0"/>
              <a:t>agency head</a:t>
            </a:r>
            <a:r>
              <a:rPr lang="en-US" dirty="0" smtClean="0"/>
              <a:t> shall be employed in his agency</a:t>
            </a:r>
          </a:p>
          <a:p>
            <a:pPr marL="0" indent="0">
              <a:buNone/>
            </a:pPr>
            <a:r>
              <a:rPr lang="en-US" dirty="0" smtClean="0"/>
              <a:t> </a:t>
            </a:r>
          </a:p>
          <a:p>
            <a:r>
              <a:rPr lang="en-US" b="1" dirty="0" smtClean="0"/>
              <a:t>Exception to the rule</a:t>
            </a:r>
            <a:r>
              <a:rPr lang="en-US" dirty="0" smtClean="0"/>
              <a:t>:</a:t>
            </a:r>
          </a:p>
          <a:p>
            <a:pPr lvl="1"/>
            <a:r>
              <a:rPr lang="en-US" sz="2400" dirty="0" smtClean="0"/>
              <a:t>When the immediate family member has been employed by the agency for </a:t>
            </a:r>
            <a:r>
              <a:rPr lang="en-US" sz="2400" b="1" u="sng" dirty="0" smtClean="0"/>
              <a:t>at least one year prior </a:t>
            </a:r>
            <a:r>
              <a:rPr lang="en-US" sz="2400" dirty="0" smtClean="0"/>
              <a:t>to the immediate family member becoming the agency head</a:t>
            </a:r>
          </a:p>
          <a:p>
            <a:pPr marL="365760" lvl="1" indent="0">
              <a:buNone/>
            </a:pPr>
            <a:endParaRPr lang="en-US" sz="2400" dirty="0" smtClean="0"/>
          </a:p>
          <a:p>
            <a:pPr lvl="1"/>
            <a:r>
              <a:rPr lang="en-US" sz="2400" dirty="0" smtClean="0"/>
              <a:t>Employee can still be promoted and advance within the agency </a:t>
            </a:r>
          </a:p>
        </p:txBody>
      </p:sp>
      <p:pic>
        <p:nvPicPr>
          <p:cNvPr id="2048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3" b="99485" l="772" r="89189">
                        <a14:foregroundMark x1="50965" y1="67526" x2="50965" y2="67526"/>
                      </a14:backgroundRemoval>
                    </a14:imgEffect>
                  </a14:imgLayer>
                </a14:imgProps>
              </a:ext>
              <a:ext uri="{28A0092B-C50C-407E-A947-70E740481C1C}">
                <a14:useLocalDpi xmlns:a14="http://schemas.microsoft.com/office/drawing/2010/main" val="0"/>
              </a:ext>
            </a:extLst>
          </a:blip>
          <a:srcRect/>
          <a:stretch>
            <a:fillRect/>
          </a:stretch>
        </p:blipFill>
        <p:spPr bwMode="auto">
          <a:xfrm>
            <a:off x="6749328" y="689116"/>
            <a:ext cx="2314575" cy="173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3678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lstStyle/>
          <a:p>
            <a:r>
              <a:rPr lang="en-US" dirty="0" smtClean="0"/>
              <a:t>PENALTIES AND FINES</a:t>
            </a:r>
            <a:endParaRPr lang="en-US" dirty="0"/>
          </a:p>
        </p:txBody>
      </p:sp>
      <p:sp>
        <p:nvSpPr>
          <p:cNvPr id="3" name="Content Placeholder 2"/>
          <p:cNvSpPr>
            <a:spLocks noGrp="1"/>
          </p:cNvSpPr>
          <p:nvPr>
            <p:ph idx="1"/>
          </p:nvPr>
        </p:nvSpPr>
        <p:spPr>
          <a:xfrm>
            <a:off x="1447800" y="1905000"/>
            <a:ext cx="6196405" cy="3886200"/>
          </a:xfrm>
        </p:spPr>
        <p:txBody>
          <a:bodyPr>
            <a:noAutofit/>
          </a:bodyPr>
          <a:lstStyle/>
          <a:p>
            <a:r>
              <a:rPr lang="en-US" sz="2800" dirty="0" smtClean="0"/>
              <a:t>Censure</a:t>
            </a:r>
          </a:p>
          <a:p>
            <a:r>
              <a:rPr lang="en-US" sz="2800" dirty="0" smtClean="0"/>
              <a:t>$10,000 per violation</a:t>
            </a:r>
          </a:p>
          <a:p>
            <a:r>
              <a:rPr lang="en-US" sz="2800" dirty="0" smtClean="0"/>
              <a:t>150% of the economic advantage</a:t>
            </a:r>
          </a:p>
          <a:p>
            <a:r>
              <a:rPr lang="en-US" sz="2800" dirty="0" smtClean="0"/>
              <a:t>Cancel or rescind contract</a:t>
            </a:r>
          </a:p>
          <a:p>
            <a:r>
              <a:rPr lang="en-US" sz="2800" dirty="0" smtClean="0"/>
              <a:t>Forfeit gifts or illegal payments</a:t>
            </a:r>
          </a:p>
          <a:p>
            <a:r>
              <a:rPr lang="en-US" sz="2800" dirty="0" smtClean="0"/>
              <a:t>Remove, suspend, or order a reduction in pay or demotion of the public employee</a:t>
            </a:r>
            <a:endParaRPr lang="en-US" sz="2800"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572" y="1905000"/>
            <a:ext cx="28416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40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202485"/>
          </a:xfrm>
        </p:spPr>
        <p:txBody>
          <a:bodyPr>
            <a:normAutofit fontScale="90000"/>
          </a:bodyPr>
          <a:lstStyle/>
          <a:p>
            <a:r>
              <a:rPr lang="en-US" dirty="0" smtClean="0"/>
              <a:t>Post-employment restrictions</a:t>
            </a:r>
            <a:endParaRPr lang="en-US" dirty="0"/>
          </a:p>
        </p:txBody>
      </p:sp>
      <p:sp>
        <p:nvSpPr>
          <p:cNvPr id="3" name="Content Placeholder 2"/>
          <p:cNvSpPr>
            <a:spLocks noGrp="1"/>
          </p:cNvSpPr>
          <p:nvPr>
            <p:ph idx="1"/>
          </p:nvPr>
        </p:nvSpPr>
        <p:spPr>
          <a:xfrm>
            <a:off x="1295400" y="2119256"/>
            <a:ext cx="6553200" cy="4129144"/>
          </a:xfrm>
        </p:spPr>
        <p:txBody>
          <a:bodyPr>
            <a:normAutofit fontScale="92500" lnSpcReduction="10000"/>
          </a:bodyPr>
          <a:lstStyle/>
          <a:p>
            <a:r>
              <a:rPr lang="en-US" dirty="0" smtClean="0"/>
              <a:t>No former </a:t>
            </a:r>
            <a:r>
              <a:rPr lang="en-US" b="1" dirty="0" smtClean="0"/>
              <a:t>public employee</a:t>
            </a:r>
            <a:r>
              <a:rPr lang="en-US" dirty="0" smtClean="0"/>
              <a:t> shall assist another person, for </a:t>
            </a:r>
            <a:r>
              <a:rPr lang="en-US" b="1" dirty="0" smtClean="0"/>
              <a:t>compensation</a:t>
            </a:r>
            <a:r>
              <a:rPr lang="en-US" dirty="0" smtClean="0"/>
              <a:t>, in a </a:t>
            </a:r>
            <a:r>
              <a:rPr lang="en-US" b="1" dirty="0" smtClean="0"/>
              <a:t>transaction</a:t>
            </a:r>
            <a:r>
              <a:rPr lang="en-US" dirty="0" smtClean="0"/>
              <a:t> or appearance in connection with a transaction in which the former public employee </a:t>
            </a:r>
            <a:r>
              <a:rPr lang="en-US" b="1" dirty="0" smtClean="0"/>
              <a:t>participated</a:t>
            </a:r>
            <a:r>
              <a:rPr lang="en-US" dirty="0" smtClean="0"/>
              <a:t> at any time during his public employment and involving the </a:t>
            </a:r>
            <a:r>
              <a:rPr lang="en-US" b="1" dirty="0" smtClean="0"/>
              <a:t>governmental entity</a:t>
            </a:r>
            <a:r>
              <a:rPr lang="en-US" dirty="0" smtClean="0"/>
              <a:t> by which he was employed for </a:t>
            </a:r>
            <a:r>
              <a:rPr lang="en-US" b="1" dirty="0" smtClean="0"/>
              <a:t>two</a:t>
            </a:r>
            <a:r>
              <a:rPr lang="en-US" dirty="0" smtClean="0"/>
              <a:t> </a:t>
            </a:r>
            <a:r>
              <a:rPr lang="en-US" b="1" dirty="0" smtClean="0"/>
              <a:t>years</a:t>
            </a:r>
            <a:r>
              <a:rPr lang="en-US" dirty="0" smtClean="0"/>
              <a:t> following termination of public service</a:t>
            </a:r>
          </a:p>
          <a:p>
            <a:pPr marL="0" indent="0">
              <a:buNone/>
            </a:pPr>
            <a:r>
              <a:rPr lang="en-US" dirty="0" smtClean="0"/>
              <a:t> </a:t>
            </a:r>
          </a:p>
          <a:p>
            <a:r>
              <a:rPr lang="en-US" dirty="0" smtClean="0"/>
              <a:t>Also </a:t>
            </a:r>
            <a:r>
              <a:rPr lang="en-US" b="1" dirty="0" smtClean="0"/>
              <a:t>can not </a:t>
            </a:r>
            <a:r>
              <a:rPr lang="en-US" dirty="0" smtClean="0"/>
              <a:t>render </a:t>
            </a:r>
            <a:r>
              <a:rPr lang="en-US" b="1" dirty="0" smtClean="0"/>
              <a:t>any service </a:t>
            </a:r>
            <a:r>
              <a:rPr lang="en-US" dirty="0" smtClean="0"/>
              <a:t>that you performed for the former agency to former agency on a contractual basis for two years </a:t>
            </a:r>
            <a:endParaRPr lang="en-US" dirty="0"/>
          </a:p>
        </p:txBody>
      </p:sp>
    </p:spTree>
    <p:extLst>
      <p:ext uri="{BB962C8B-B14F-4D97-AF65-F5344CB8AC3E}">
        <p14:creationId xmlns:p14="http://schemas.microsoft.com/office/powerpoint/2010/main" val="1151880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254044" cy="1362075"/>
          </a:xfrm>
        </p:spPr>
        <p:txBody>
          <a:bodyPr>
            <a:normAutofit/>
          </a:bodyPr>
          <a:lstStyle/>
          <a:p>
            <a:r>
              <a:rPr lang="en-US" dirty="0" smtClean="0"/>
              <a:t>Website and contact info</a:t>
            </a:r>
            <a:endParaRPr lang="en-US" dirty="0"/>
          </a:p>
        </p:txBody>
      </p:sp>
      <p:sp>
        <p:nvSpPr>
          <p:cNvPr id="4" name="Content Placeholder 3"/>
          <p:cNvSpPr>
            <a:spLocks noGrp="1"/>
          </p:cNvSpPr>
          <p:nvPr>
            <p:ph type="body" idx="1"/>
          </p:nvPr>
        </p:nvSpPr>
        <p:spPr>
          <a:xfrm>
            <a:off x="1456267" y="2514600"/>
            <a:ext cx="6231467" cy="3124200"/>
          </a:xfrm>
        </p:spPr>
        <p:txBody>
          <a:bodyPr>
            <a:noAutofit/>
          </a:bodyPr>
          <a:lstStyle/>
          <a:p>
            <a:r>
              <a:rPr lang="en-US" sz="2800" dirty="0" smtClean="0"/>
              <a:t>For more information check out our website </a:t>
            </a:r>
            <a:r>
              <a:rPr lang="en-US" sz="2800" dirty="0" smtClean="0">
                <a:hlinkClick r:id="rId2"/>
              </a:rPr>
              <a:t>www.ethics.la.gov</a:t>
            </a:r>
            <a:endParaRPr lang="en-US" sz="2800" dirty="0" smtClean="0"/>
          </a:p>
          <a:p>
            <a:endParaRPr lang="en-US" sz="2800" dirty="0"/>
          </a:p>
          <a:p>
            <a:r>
              <a:rPr lang="en-US" sz="2800" dirty="0" smtClean="0"/>
              <a:t>If you would like informal advice you can contact our offices at </a:t>
            </a:r>
          </a:p>
          <a:p>
            <a:r>
              <a:rPr lang="en-US" sz="2800" dirty="0" smtClean="0"/>
              <a:t>(225) 219-5600 or (800) 842-6630.</a:t>
            </a:r>
            <a:endParaRPr lang="en-US" sz="2800" dirty="0"/>
          </a:p>
        </p:txBody>
      </p:sp>
    </p:spTree>
    <p:extLst>
      <p:ext uri="{BB962C8B-B14F-4D97-AF65-F5344CB8AC3E}">
        <p14:creationId xmlns:p14="http://schemas.microsoft.com/office/powerpoint/2010/main" val="18154088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Intellectual property</a:t>
            </a:r>
            <a:endParaRPr lang="en-US" dirty="0"/>
          </a:p>
        </p:txBody>
      </p:sp>
      <p:sp>
        <p:nvSpPr>
          <p:cNvPr id="3" name="Content Placeholder 2"/>
          <p:cNvSpPr>
            <a:spLocks noGrp="1"/>
          </p:cNvSpPr>
          <p:nvPr>
            <p:ph idx="1"/>
          </p:nvPr>
        </p:nvSpPr>
        <p:spPr/>
        <p:txBody>
          <a:bodyPr/>
          <a:lstStyle/>
          <a:p>
            <a:r>
              <a:rPr lang="en-US" dirty="0" smtClean="0"/>
              <a:t>Property that a creator has the legal right to commercialize.</a:t>
            </a:r>
          </a:p>
          <a:p>
            <a:pPr lvl="1"/>
            <a:r>
              <a:rPr lang="en-US" dirty="0" smtClean="0"/>
              <a:t>Copyright- writings</a:t>
            </a:r>
          </a:p>
          <a:p>
            <a:pPr lvl="1"/>
            <a:r>
              <a:rPr lang="en-US" dirty="0" smtClean="0"/>
              <a:t>Patent- inventions</a:t>
            </a:r>
          </a:p>
          <a:p>
            <a:pPr lvl="1"/>
            <a:r>
              <a:rPr lang="en-US" dirty="0" smtClean="0"/>
              <a:t>Trademark- Branding	</a:t>
            </a:r>
            <a:endParaRPr lang="en-US" dirty="0"/>
          </a:p>
          <a:p>
            <a:r>
              <a:rPr lang="en-US" dirty="0" smtClean="0"/>
              <a:t>A person has the ability to license these products. </a:t>
            </a:r>
            <a:endParaRPr lang="en-US" dirty="0"/>
          </a:p>
        </p:txBody>
      </p:sp>
    </p:spTree>
    <p:extLst>
      <p:ext uri="{BB962C8B-B14F-4D97-AF65-F5344CB8AC3E}">
        <p14:creationId xmlns:p14="http://schemas.microsoft.com/office/powerpoint/2010/main" val="83256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normAutofit fontScale="90000"/>
          </a:bodyPr>
          <a:lstStyle/>
          <a:p>
            <a:r>
              <a:rPr lang="en-US" dirty="0" smtClean="0"/>
              <a:t>Non-compete agreements</a:t>
            </a:r>
            <a:endParaRPr lang="en-US" dirty="0"/>
          </a:p>
        </p:txBody>
      </p:sp>
      <p:sp>
        <p:nvSpPr>
          <p:cNvPr id="3" name="Content Placeholder 2"/>
          <p:cNvSpPr>
            <a:spLocks noGrp="1"/>
          </p:cNvSpPr>
          <p:nvPr>
            <p:ph idx="1"/>
          </p:nvPr>
        </p:nvSpPr>
        <p:spPr/>
        <p:txBody>
          <a:bodyPr>
            <a:normAutofit lnSpcReduction="10000"/>
          </a:bodyPr>
          <a:lstStyle/>
          <a:p>
            <a:r>
              <a:rPr lang="en-US" dirty="0" smtClean="0"/>
              <a:t>Important for new companies or companies that have a new or proven formula used to create or maintain their business and client base.  </a:t>
            </a:r>
          </a:p>
          <a:p>
            <a:r>
              <a:rPr lang="en-US" dirty="0" smtClean="0"/>
              <a:t>This is protects a company from a rogue or disgruntled employee from exploiting sensitive information gained from being an employee of the company. </a:t>
            </a:r>
          </a:p>
          <a:p>
            <a:r>
              <a:rPr lang="en-US" dirty="0" smtClean="0"/>
              <a:t>Allows company owner to protect their market.</a:t>
            </a:r>
            <a:endParaRPr lang="en-US" dirty="0"/>
          </a:p>
        </p:txBody>
      </p:sp>
    </p:spTree>
    <p:extLst>
      <p:ext uri="{BB962C8B-B14F-4D97-AF65-F5344CB8AC3E}">
        <p14:creationId xmlns:p14="http://schemas.microsoft.com/office/powerpoint/2010/main" val="61043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labor laws</a:t>
            </a:r>
            <a:endParaRPr lang="en-US" dirty="0"/>
          </a:p>
        </p:txBody>
      </p:sp>
      <p:sp>
        <p:nvSpPr>
          <p:cNvPr id="3" name="Content Placeholder 2"/>
          <p:cNvSpPr>
            <a:spLocks noGrp="1"/>
          </p:cNvSpPr>
          <p:nvPr>
            <p:ph idx="1"/>
          </p:nvPr>
        </p:nvSpPr>
        <p:spPr/>
        <p:txBody>
          <a:bodyPr/>
          <a:lstStyle/>
          <a:p>
            <a:r>
              <a:rPr lang="en-US" dirty="0" smtClean="0"/>
              <a:t>Sets the wage, hours worked, and safety requirements for minors. Rules vary depending on age and particular job.</a:t>
            </a:r>
          </a:p>
          <a:p>
            <a:r>
              <a:rPr lang="en-US" dirty="0" smtClean="0"/>
              <a:t>Prohibits a minor from working in declared hazardous environments.</a:t>
            </a:r>
          </a:p>
          <a:p>
            <a:r>
              <a:rPr lang="en-US" dirty="0" smtClean="0"/>
              <a:t>State laws may be more protective than the Fair Labor Standards Act. </a:t>
            </a:r>
          </a:p>
          <a:p>
            <a:r>
              <a:rPr lang="en-US" dirty="0" smtClean="0">
                <a:hlinkClick r:id="rId2"/>
              </a:rPr>
              <a:t>www.dol.gov</a:t>
            </a:r>
            <a:r>
              <a:rPr lang="en-US" dirty="0" smtClean="0"/>
              <a:t>  for more information</a:t>
            </a:r>
          </a:p>
          <a:p>
            <a:endParaRPr lang="en-US" dirty="0"/>
          </a:p>
        </p:txBody>
      </p:sp>
    </p:spTree>
    <p:extLst>
      <p:ext uri="{BB962C8B-B14F-4D97-AF65-F5344CB8AC3E}">
        <p14:creationId xmlns:p14="http://schemas.microsoft.com/office/powerpoint/2010/main" val="75770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Trust laws</a:t>
            </a:r>
            <a:endParaRPr lang="en-US" dirty="0"/>
          </a:p>
        </p:txBody>
      </p:sp>
      <p:sp>
        <p:nvSpPr>
          <p:cNvPr id="3" name="Content Placeholder 2"/>
          <p:cNvSpPr>
            <a:spLocks noGrp="1"/>
          </p:cNvSpPr>
          <p:nvPr>
            <p:ph idx="1"/>
          </p:nvPr>
        </p:nvSpPr>
        <p:spPr>
          <a:xfrm>
            <a:off x="1066800" y="2057400"/>
            <a:ext cx="7010400" cy="4114799"/>
          </a:xfrm>
        </p:spPr>
        <p:txBody>
          <a:bodyPr>
            <a:normAutofit fontScale="55000" lnSpcReduction="20000"/>
          </a:bodyPr>
          <a:lstStyle/>
          <a:p>
            <a:r>
              <a:rPr lang="en-US" sz="2900" b="1" dirty="0"/>
              <a:t>Conspiring to Fix Market Prices: </a:t>
            </a:r>
            <a:r>
              <a:rPr lang="en-US" sz="2900" dirty="0"/>
              <a:t/>
            </a:r>
            <a:br>
              <a:rPr lang="en-US" sz="2900" dirty="0"/>
            </a:br>
            <a:r>
              <a:rPr lang="en-US" sz="2900" dirty="0"/>
              <a:t>Discussing prices with competitors, even if it affects a small marketplace, may be construed as a violation of antitrust laws</a:t>
            </a:r>
            <a:r>
              <a:rPr lang="en-US" sz="2900" dirty="0" smtClean="0"/>
              <a:t>.</a:t>
            </a:r>
          </a:p>
          <a:p>
            <a:pPr marL="0" indent="0">
              <a:buNone/>
            </a:pPr>
            <a:endParaRPr lang="en-US" sz="2900" dirty="0"/>
          </a:p>
          <a:p>
            <a:r>
              <a:rPr lang="en-US" sz="2900" b="1" dirty="0"/>
              <a:t>Price Discrimination: </a:t>
            </a:r>
            <a:r>
              <a:rPr lang="en-US" sz="2900" dirty="0"/>
              <a:t/>
            </a:r>
            <a:br>
              <a:rPr lang="en-US" sz="2900" dirty="0"/>
            </a:br>
            <a:r>
              <a:rPr lang="en-US" sz="2900" dirty="0"/>
              <a:t>Using dominant industry power to secure favorable product prices from buyers, even though such prices are unavailable to weaker companies in the same industry, is generally a violation of antitrust laws</a:t>
            </a:r>
            <a:r>
              <a:rPr lang="en-US" sz="2900" dirty="0" smtClean="0"/>
              <a:t>.</a:t>
            </a:r>
          </a:p>
          <a:p>
            <a:pPr marL="0" indent="0">
              <a:buNone/>
            </a:pPr>
            <a:endParaRPr lang="en-US" sz="2900" dirty="0"/>
          </a:p>
          <a:p>
            <a:r>
              <a:rPr lang="en-US" sz="2900" b="1" dirty="0"/>
              <a:t>Conspiring to Boycott:</a:t>
            </a:r>
            <a:r>
              <a:rPr lang="en-US" sz="2900" dirty="0"/>
              <a:t> </a:t>
            </a:r>
            <a:br>
              <a:rPr lang="en-US" sz="2900" dirty="0"/>
            </a:br>
            <a:r>
              <a:rPr lang="en-US" sz="2900" dirty="0"/>
              <a:t>Conversations with other businesses regarding the potential boycott of another competitor or supplier may violate antitrust laws</a:t>
            </a:r>
            <a:r>
              <a:rPr lang="en-US" sz="2900" dirty="0" smtClean="0"/>
              <a:t>.</a:t>
            </a:r>
          </a:p>
          <a:p>
            <a:pPr marL="0" indent="0">
              <a:buNone/>
            </a:pPr>
            <a:endParaRPr lang="en-US" sz="2900" dirty="0"/>
          </a:p>
          <a:p>
            <a:r>
              <a:rPr lang="en-US" sz="2900" b="1" dirty="0"/>
              <a:t>Conspiring to Allocate Markets or Customers:</a:t>
            </a:r>
            <a:r>
              <a:rPr lang="en-US" sz="2900" dirty="0"/>
              <a:t> </a:t>
            </a:r>
            <a:br>
              <a:rPr lang="en-US" sz="2900" dirty="0"/>
            </a:br>
            <a:r>
              <a:rPr lang="en-US" sz="2900" dirty="0"/>
              <a:t>Agreements between competitors to divide up customers, territories, or markets are illegal. This provision applies even when the competitors do not dominate the particular market or industry.</a:t>
            </a:r>
          </a:p>
          <a:p>
            <a:endParaRPr lang="en-US" dirty="0"/>
          </a:p>
        </p:txBody>
      </p:sp>
    </p:spTree>
    <p:extLst>
      <p:ext uri="{BB962C8B-B14F-4D97-AF65-F5344CB8AC3E}">
        <p14:creationId xmlns:p14="http://schemas.microsoft.com/office/powerpoint/2010/main" val="27970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Best Practices in Advertising and Marketing</a:t>
            </a:r>
            <a:endParaRPr lang="en-US" sz="3600" dirty="0"/>
          </a:p>
        </p:txBody>
      </p:sp>
      <p:sp>
        <p:nvSpPr>
          <p:cNvPr id="3" name="Content Placeholder 2"/>
          <p:cNvSpPr>
            <a:spLocks noGrp="1"/>
          </p:cNvSpPr>
          <p:nvPr>
            <p:ph idx="1"/>
          </p:nvPr>
        </p:nvSpPr>
        <p:spPr/>
        <p:txBody>
          <a:bodyPr/>
          <a:lstStyle/>
          <a:p>
            <a:r>
              <a:rPr lang="en-US" dirty="0" smtClean="0"/>
              <a:t>Advertising must tell the truth and not mislead consumers.</a:t>
            </a:r>
          </a:p>
          <a:p>
            <a:pPr lvl="1"/>
            <a:r>
              <a:rPr lang="en-US" dirty="0" smtClean="0"/>
              <a:t>“You’ll receive a “Toyota” with your purchase” stated on a radio advertisement</a:t>
            </a:r>
          </a:p>
          <a:p>
            <a:pPr lvl="1"/>
            <a:r>
              <a:rPr lang="en-US" dirty="0" smtClean="0"/>
              <a:t>Instead you receive a toy Yoda with your purchase.</a:t>
            </a:r>
          </a:p>
          <a:p>
            <a:r>
              <a:rPr lang="en-US" dirty="0" smtClean="0"/>
              <a:t>All claims must be substantiated.</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00" b="97800" l="6400" r="93200"/>
                    </a14:imgEffect>
                  </a14:imgLayer>
                </a14:imgProps>
              </a:ext>
              <a:ext uri="{28A0092B-C50C-407E-A947-70E740481C1C}">
                <a14:useLocalDpi xmlns:a14="http://schemas.microsoft.com/office/drawing/2010/main" val="0"/>
              </a:ext>
            </a:extLst>
          </a:blip>
          <a:srcRect/>
          <a:stretch>
            <a:fillRect/>
          </a:stretch>
        </p:blipFill>
        <p:spPr bwMode="auto">
          <a:xfrm>
            <a:off x="6248400" y="4038600"/>
            <a:ext cx="20764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21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noAutofit/>
          </a:bodyPr>
          <a:lstStyle/>
          <a:p>
            <a:r>
              <a:rPr lang="en-US" sz="3200" dirty="0" smtClean="0"/>
              <a:t>Main focus of the code of governmental ethics?</a:t>
            </a:r>
            <a:endParaRPr lang="en-US" sz="3200" dirty="0"/>
          </a:p>
        </p:txBody>
      </p:sp>
      <p:sp>
        <p:nvSpPr>
          <p:cNvPr id="3" name="Content Placeholder 2"/>
          <p:cNvSpPr>
            <a:spLocks noGrp="1"/>
          </p:cNvSpPr>
          <p:nvPr>
            <p:ph idx="1"/>
          </p:nvPr>
        </p:nvSpPr>
        <p:spPr>
          <a:xfrm>
            <a:off x="1447800" y="1905000"/>
            <a:ext cx="6196405" cy="4114800"/>
          </a:xfrm>
        </p:spPr>
        <p:txBody>
          <a:bodyPr>
            <a:normAutofit/>
          </a:bodyPr>
          <a:lstStyle/>
          <a:p>
            <a:endParaRPr lang="en-US" dirty="0" smtClean="0"/>
          </a:p>
          <a:p>
            <a:pPr lvl="1"/>
            <a:r>
              <a:rPr lang="en-US" b="1" dirty="0" smtClean="0"/>
              <a:t>Is to make sure a person does not use their </a:t>
            </a:r>
            <a:r>
              <a:rPr lang="en-US" b="1" u="sng" dirty="0" smtClean="0"/>
              <a:t>public office/employment </a:t>
            </a:r>
            <a:r>
              <a:rPr lang="en-US" b="1" dirty="0" smtClean="0"/>
              <a:t>not </a:t>
            </a:r>
            <a:r>
              <a:rPr lang="en-US" b="1" dirty="0" smtClean="0"/>
              <a:t>for </a:t>
            </a:r>
            <a:r>
              <a:rPr lang="en-US" b="1" dirty="0" smtClean="0"/>
              <a:t>private </a:t>
            </a:r>
            <a:r>
              <a:rPr lang="en-US" b="1" dirty="0" smtClean="0"/>
              <a:t>gain</a:t>
            </a:r>
          </a:p>
          <a:p>
            <a:pPr lvl="2"/>
            <a:r>
              <a:rPr lang="en-US" b="1" dirty="0" smtClean="0"/>
              <a:t>The compensation received from the governmental entity or agency is not included in the private gain. </a:t>
            </a:r>
            <a:endParaRPr lang="en-US" b="1" dirty="0" smtClean="0"/>
          </a:p>
        </p:txBody>
      </p:sp>
    </p:spTree>
    <p:extLst>
      <p:ext uri="{BB962C8B-B14F-4D97-AF65-F5344CB8AC3E}">
        <p14:creationId xmlns:p14="http://schemas.microsoft.com/office/powerpoint/2010/main" val="4132685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16">
      <a:dk1>
        <a:srgbClr val="FFFFFF"/>
      </a:dk1>
      <a:lt1>
        <a:srgbClr val="000099"/>
      </a:lt1>
      <a:dk2>
        <a:srgbClr val="FF0000"/>
      </a:dk2>
      <a:lt2>
        <a:srgbClr val="000099"/>
      </a:lt2>
      <a:accent1>
        <a:srgbClr val="7030A0"/>
      </a:accent1>
      <a:accent2>
        <a:srgbClr val="FEDD61"/>
      </a:accent2>
      <a:accent3>
        <a:srgbClr val="526DB0"/>
      </a:accent3>
      <a:accent4>
        <a:srgbClr val="7030A0"/>
      </a:accent4>
      <a:accent5>
        <a:srgbClr val="DC5924"/>
      </a:accent5>
      <a:accent6>
        <a:srgbClr val="B4B392"/>
      </a:accent6>
      <a:hlink>
        <a:srgbClr val="CC9900"/>
      </a:hlink>
      <a:folHlink>
        <a:srgbClr val="969696"/>
      </a:folHlink>
    </a:clrScheme>
    <a:fontScheme name="Custom 1">
      <a:majorFont>
        <a:latin typeface="Stencil"/>
        <a:ea typeface=""/>
        <a:cs typeface=""/>
      </a:majorFont>
      <a:minorFont>
        <a:latin typeface="Georgia"/>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27482</TotalTime>
  <Words>1746</Words>
  <Application>Microsoft Office PowerPoint</Application>
  <PresentationFormat>On-screen Show (4:3)</PresentationFormat>
  <Paragraphs>181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Pushpin</vt:lpstr>
      <vt:lpstr>Ethics </vt:lpstr>
      <vt:lpstr>Business Ethics</vt:lpstr>
      <vt:lpstr>Business Ethics</vt:lpstr>
      <vt:lpstr>Intellectual property</vt:lpstr>
      <vt:lpstr>Non-compete agreements</vt:lpstr>
      <vt:lpstr>Child labor laws</vt:lpstr>
      <vt:lpstr>Anti- Trust laws</vt:lpstr>
      <vt:lpstr>Best Practices in Advertising and Marketing</vt:lpstr>
      <vt:lpstr>Main focus of the code of governmental ethics?</vt:lpstr>
      <vt:lpstr>PowerPoint Presentation</vt:lpstr>
      <vt:lpstr>Important definitions</vt:lpstr>
      <vt:lpstr>Important definitions</vt:lpstr>
      <vt:lpstr>PowerPoint Presentation</vt:lpstr>
      <vt:lpstr>PowerPoint Presentation</vt:lpstr>
      <vt:lpstr>Who are considered my immediate family members?</vt:lpstr>
      <vt:lpstr>Prohibited contracts</vt:lpstr>
      <vt:lpstr>PROHIBITED CONTRACTS</vt:lpstr>
      <vt:lpstr>Prohibited contracts</vt:lpstr>
      <vt:lpstr>Payment from Nonpublic or public Sources</vt:lpstr>
      <vt:lpstr>Important definitions</vt:lpstr>
      <vt:lpstr>IMPORTANT DEFINITIONS</vt:lpstr>
      <vt:lpstr>Can I accept gifts?</vt:lpstr>
      <vt:lpstr>EXCEPTION TO THE RULE</vt:lpstr>
      <vt:lpstr>Exception to the rule</vt:lpstr>
      <vt:lpstr>Can I accept Income from Prohibited sources?</vt:lpstr>
      <vt:lpstr>Prohibition on nonpublic service</vt:lpstr>
      <vt:lpstr>Can I receive Finder’s fees?</vt:lpstr>
      <vt:lpstr>Illegal payments</vt:lpstr>
      <vt:lpstr>Abuse of office</vt:lpstr>
      <vt:lpstr>Actions you should not perform (1112)</vt:lpstr>
      <vt:lpstr>substantial economic interest means…</vt:lpstr>
      <vt:lpstr>Protecting against participation </vt:lpstr>
      <vt:lpstr>Important definitions</vt:lpstr>
      <vt:lpstr>Nepotism </vt:lpstr>
      <vt:lpstr>PENALTIES AND FINES</vt:lpstr>
      <vt:lpstr>Post-employment restrictions</vt:lpstr>
      <vt:lpstr>Website and 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Robinson</dc:creator>
  <cp:lastModifiedBy>Brett Robinson</cp:lastModifiedBy>
  <cp:revision>139</cp:revision>
  <cp:lastPrinted>2014-11-21T14:19:54Z</cp:lastPrinted>
  <dcterms:created xsi:type="dcterms:W3CDTF">2014-09-04T20:25:58Z</dcterms:created>
  <dcterms:modified xsi:type="dcterms:W3CDTF">2016-10-11T21:13:51Z</dcterms:modified>
</cp:coreProperties>
</file>